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handoutMasterIdLst>
    <p:handoutMasterId r:id="rId24"/>
  </p:handoutMasterIdLst>
  <p:sldIdLst>
    <p:sldId id="256" r:id="rId2"/>
    <p:sldId id="271" r:id="rId3"/>
    <p:sldId id="272" r:id="rId4"/>
    <p:sldId id="257" r:id="rId5"/>
    <p:sldId id="259" r:id="rId6"/>
    <p:sldId id="258" r:id="rId7"/>
    <p:sldId id="260" r:id="rId8"/>
    <p:sldId id="261" r:id="rId9"/>
    <p:sldId id="275" r:id="rId10"/>
    <p:sldId id="262" r:id="rId11"/>
    <p:sldId id="263" r:id="rId12"/>
    <p:sldId id="264" r:id="rId13"/>
    <p:sldId id="273" r:id="rId14"/>
    <p:sldId id="265" r:id="rId15"/>
    <p:sldId id="266" r:id="rId16"/>
    <p:sldId id="267" r:id="rId17"/>
    <p:sldId id="276" r:id="rId18"/>
    <p:sldId id="268" r:id="rId19"/>
    <p:sldId id="269" r:id="rId20"/>
    <p:sldId id="270" r:id="rId21"/>
    <p:sldId id="289" r:id="rId22"/>
  </p:sldIdLst>
  <p:sldSz cx="12192000" cy="6858000"/>
  <p:notesSz cx="10233025" cy="7102475"/>
  <p:embeddedFontLst>
    <p:embeddedFont>
      <p:font typeface="Cavolini" panose="03000502040302020204" pitchFamily="66" charset="0"/>
      <p:regular r:id="rId25"/>
      <p:bold r:id="rId26"/>
      <p:italic r:id="rId27"/>
      <p:boldItalic r:id="rId28"/>
    </p:embeddedFont>
    <p:embeddedFont>
      <p:font typeface="David" panose="020E0502060401010101" pitchFamily="34" charset="-79"/>
      <p:regular r:id="rId29"/>
      <p:bold r:id="rId30"/>
    </p:embeddedFont>
    <p:embeddedFont>
      <p:font typeface="Maiandra GD" panose="020E0502030308020204" pitchFamily="34" charset="0"/>
      <p:regular r:id="rId31"/>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gin hier voor normaal gebruik" id="{6338FDA9-6FE2-4C9B-A0AF-58C33574D93C}">
          <p14:sldIdLst>
            <p14:sldId id="256"/>
            <p14:sldId id="271"/>
          </p14:sldIdLst>
        </p14:section>
        <p14:section name="Alledaags" id="{01459DFC-6B31-44CF-B5BA-B71918D16221}">
          <p14:sldIdLst>
            <p14:sldId id="272"/>
          </p14:sldIdLst>
        </p14:section>
        <p14:section name="Keppel" id="{54ABF677-4503-495E-93F7-95C728EF4A4B}">
          <p14:sldIdLst>
            <p14:sldId id="257"/>
          </p14:sldIdLst>
        </p14:section>
        <p14:section name="Kan met twee oren" id="{0142F8A6-5EA8-4F74-81D8-84C1605EE156}">
          <p14:sldIdLst>
            <p14:sldId id="259"/>
          </p14:sldIdLst>
        </p14:section>
        <p14:section name="Mezoeza" id="{72179FAD-AF45-48E8-B82F-34F2AF244908}">
          <p14:sldIdLst>
            <p14:sldId id="258"/>
          </p14:sldIdLst>
        </p14:section>
        <p14:section name="Gebedsmantel" id="{6572F3B7-BB51-40E1-BC11-6F02AFC7291E}">
          <p14:sldIdLst>
            <p14:sldId id="260"/>
          </p14:sldIdLst>
        </p14:section>
        <p14:section name="Gebedsriemen" id="{4ECC988B-F8A8-468E-9EB1-0C7DF70FC733}">
          <p14:sldIdLst>
            <p14:sldId id="261"/>
          </p14:sldIdLst>
        </p14:section>
        <p14:section name="Sjabbat en Jom tov" id="{CB572114-CF85-4849-B173-F27231608F66}">
          <p14:sldIdLst>
            <p14:sldId id="275"/>
          </p14:sldIdLst>
        </p14:section>
        <p14:section name="Sjabbat" id="{4F0D19A9-83D7-4DFA-B9EB-2ACD6A3E5121}">
          <p14:sldIdLst>
            <p14:sldId id="262"/>
          </p14:sldIdLst>
        </p14:section>
        <p14:section name="Havdala" id="{D927CED8-47F7-4E76-BE48-95102B919026}">
          <p14:sldIdLst>
            <p14:sldId id="263"/>
          </p14:sldIdLst>
        </p14:section>
        <p14:section name="Thora" id="{D0244C10-D249-44D9-B5C2-30F7E9EA6E74}">
          <p14:sldIdLst>
            <p14:sldId id="264"/>
          </p14:sldIdLst>
        </p14:section>
        <p14:section name="De Joodse feesten" id="{D06D246C-183D-45C5-B747-F4B9DE20B012}">
          <p14:sldIdLst>
            <p14:sldId id="273"/>
          </p14:sldIdLst>
        </p14:section>
        <p14:section name="Sectie 10" id="{32995B1E-7A00-4012-BA19-DD98B9A769CE}">
          <p14:sldIdLst>
            <p14:sldId id="265"/>
          </p14:sldIdLst>
        </p14:section>
        <p14:section name="Kaars voor Grote Verzoendag" id="{A4633AEB-C391-4F2D-A8DE-DA2F4BD0F706}">
          <p14:sldIdLst>
            <p14:sldId id="266"/>
          </p14:sldIdLst>
        </p14:section>
        <p14:section name="Etrog doos" id="{D4845357-A2F5-4C75-AC30-808448F0C503}">
          <p14:sldIdLst>
            <p14:sldId id="267"/>
          </p14:sldIdLst>
        </p14:section>
        <p14:section name="Chanoeka" id="{3D86C015-5A61-4B88-B9E1-1A3296D395C0}">
          <p14:sldIdLst>
            <p14:sldId id="276"/>
          </p14:sldIdLst>
        </p14:section>
        <p14:section name="Sectie 14" id="{692697E8-254B-4F3A-BA2A-C9E959E69577}">
          <p14:sldIdLst>
            <p14:sldId id="268"/>
          </p14:sldIdLst>
        </p14:section>
        <p14:section name="Bord voor Pesachmaal" id="{43EEE41F-760D-4A54-A5BC-4F24D28EB936}">
          <p14:sldIdLst>
            <p14:sldId id="269"/>
          </p14:sldIdLst>
        </p14:section>
        <p14:section name="Hoes voor Matses" id="{EDB9FBF1-041D-4831-848F-293A7701D8A0}">
          <p14:sldIdLst>
            <p14:sldId id="270"/>
          </p14:sldIdLst>
        </p14:section>
        <p14:section name="Dank voor de aandacht" id="{F9CDCD0F-60B8-4D87-A203-546CA0681D18}">
          <p14:sldIdLst>
            <p14:sldId id="289"/>
          </p14:sldIdLst>
        </p14:section>
        <p14:section name="Extra" id="{2D0279C2-96FD-4B4D-B398-3FFD3423D50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5" autoAdjust="0"/>
    <p:restoredTop sz="91638" autoAdjust="0"/>
  </p:normalViewPr>
  <p:slideViewPr>
    <p:cSldViewPr snapToGrid="0">
      <p:cViewPr varScale="1">
        <p:scale>
          <a:sx n="95" d="100"/>
          <a:sy n="95" d="100"/>
        </p:scale>
        <p:origin x="1056" y="29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0284"/>
    </p:cViewPr>
  </p:sorterViewPr>
  <p:notesViewPr>
    <p:cSldViewPr snapToGrid="0">
      <p:cViewPr varScale="1">
        <p:scale>
          <a:sx n="114" d="100"/>
          <a:sy n="114" d="100"/>
        </p:scale>
        <p:origin x="13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B3D032A2-9228-4724-ECEA-90BF99681655}"/>
              </a:ext>
            </a:extLst>
          </p:cNvPr>
          <p:cNvSpPr>
            <a:spLocks noGrp="1"/>
          </p:cNvSpPr>
          <p:nvPr>
            <p:ph type="hdr" sz="quarter"/>
          </p:nvPr>
        </p:nvSpPr>
        <p:spPr>
          <a:xfrm>
            <a:off x="0" y="1"/>
            <a:ext cx="4434311" cy="356357"/>
          </a:xfrm>
          <a:prstGeom prst="rect">
            <a:avLst/>
          </a:prstGeom>
        </p:spPr>
        <p:txBody>
          <a:bodyPr vert="horz" lIns="99057" tIns="49528" rIns="99057" bIns="49528" rtlCol="0"/>
          <a:lstStyle>
            <a:lvl1pPr algn="l">
              <a:defRPr sz="1300"/>
            </a:lvl1pPr>
          </a:lstStyle>
          <a:p>
            <a:endParaRPr lang="nl-NL"/>
          </a:p>
        </p:txBody>
      </p:sp>
      <p:sp>
        <p:nvSpPr>
          <p:cNvPr id="3" name="Tijdelijke aanduiding voor datum 2">
            <a:extLst>
              <a:ext uri="{FF2B5EF4-FFF2-40B4-BE49-F238E27FC236}">
                <a16:creationId xmlns:a16="http://schemas.microsoft.com/office/drawing/2014/main" id="{6A4F55C3-D00C-0372-BB29-03B53D381001}"/>
              </a:ext>
            </a:extLst>
          </p:cNvPr>
          <p:cNvSpPr>
            <a:spLocks noGrp="1"/>
          </p:cNvSpPr>
          <p:nvPr>
            <p:ph type="dt" sz="quarter" idx="1"/>
          </p:nvPr>
        </p:nvSpPr>
        <p:spPr>
          <a:xfrm>
            <a:off x="5796346" y="1"/>
            <a:ext cx="4434311" cy="356357"/>
          </a:xfrm>
          <a:prstGeom prst="rect">
            <a:avLst/>
          </a:prstGeom>
        </p:spPr>
        <p:txBody>
          <a:bodyPr vert="horz" lIns="99057" tIns="49528" rIns="99057" bIns="49528" rtlCol="0"/>
          <a:lstStyle>
            <a:lvl1pPr algn="r">
              <a:defRPr sz="1300"/>
            </a:lvl1pPr>
          </a:lstStyle>
          <a:p>
            <a:fld id="{6A545448-E038-419A-B0A2-D98771F0079A}" type="datetimeFigureOut">
              <a:rPr lang="nl-NL" smtClean="0"/>
              <a:t>25-8-2025</a:t>
            </a:fld>
            <a:endParaRPr lang="nl-NL"/>
          </a:p>
        </p:txBody>
      </p:sp>
      <p:sp>
        <p:nvSpPr>
          <p:cNvPr id="4" name="Tijdelijke aanduiding voor voettekst 3">
            <a:extLst>
              <a:ext uri="{FF2B5EF4-FFF2-40B4-BE49-F238E27FC236}">
                <a16:creationId xmlns:a16="http://schemas.microsoft.com/office/drawing/2014/main" id="{687EEAB4-E240-518C-57D5-BC0AB452CC8D}"/>
              </a:ext>
            </a:extLst>
          </p:cNvPr>
          <p:cNvSpPr>
            <a:spLocks noGrp="1"/>
          </p:cNvSpPr>
          <p:nvPr>
            <p:ph type="ftr" sz="quarter" idx="2"/>
          </p:nvPr>
        </p:nvSpPr>
        <p:spPr>
          <a:xfrm>
            <a:off x="0" y="6746119"/>
            <a:ext cx="4434311" cy="356356"/>
          </a:xfrm>
          <a:prstGeom prst="rect">
            <a:avLst/>
          </a:prstGeom>
        </p:spPr>
        <p:txBody>
          <a:bodyPr vert="horz" lIns="99057" tIns="49528" rIns="99057" bIns="49528" rtlCol="0" anchor="b"/>
          <a:lstStyle>
            <a:lvl1pPr algn="l">
              <a:defRPr sz="1300"/>
            </a:lvl1pPr>
          </a:lstStyle>
          <a:p>
            <a:endParaRPr lang="nl-NL"/>
          </a:p>
        </p:txBody>
      </p:sp>
      <p:sp>
        <p:nvSpPr>
          <p:cNvPr id="5" name="Tijdelijke aanduiding voor dianummer 4">
            <a:extLst>
              <a:ext uri="{FF2B5EF4-FFF2-40B4-BE49-F238E27FC236}">
                <a16:creationId xmlns:a16="http://schemas.microsoft.com/office/drawing/2014/main" id="{03A4E0E1-CC36-87D7-DC48-80E97D40CB11}"/>
              </a:ext>
            </a:extLst>
          </p:cNvPr>
          <p:cNvSpPr>
            <a:spLocks noGrp="1"/>
          </p:cNvSpPr>
          <p:nvPr>
            <p:ph type="sldNum" sz="quarter" idx="3"/>
          </p:nvPr>
        </p:nvSpPr>
        <p:spPr>
          <a:xfrm>
            <a:off x="5796346" y="6746119"/>
            <a:ext cx="4434311" cy="356356"/>
          </a:xfrm>
          <a:prstGeom prst="rect">
            <a:avLst/>
          </a:prstGeom>
        </p:spPr>
        <p:txBody>
          <a:bodyPr vert="horz" lIns="99057" tIns="49528" rIns="99057" bIns="49528" rtlCol="0" anchor="b"/>
          <a:lstStyle>
            <a:lvl1pPr algn="r">
              <a:defRPr sz="1300"/>
            </a:lvl1pPr>
          </a:lstStyle>
          <a:p>
            <a:fld id="{6FC4DFA7-7093-4795-B084-965BBEE219E2}" type="slidenum">
              <a:rPr lang="nl-NL" smtClean="0"/>
              <a:t>‹nr.›</a:t>
            </a:fld>
            <a:endParaRPr lang="nl-NL"/>
          </a:p>
        </p:txBody>
      </p:sp>
    </p:spTree>
    <p:extLst>
      <p:ext uri="{BB962C8B-B14F-4D97-AF65-F5344CB8AC3E}">
        <p14:creationId xmlns:p14="http://schemas.microsoft.com/office/powerpoint/2010/main" val="1425852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4434311" cy="356357"/>
          </a:xfrm>
          <a:prstGeom prst="rect">
            <a:avLst/>
          </a:prstGeom>
        </p:spPr>
        <p:txBody>
          <a:bodyPr vert="horz" lIns="99057" tIns="49528" rIns="99057" bIns="49528" rtlCol="0"/>
          <a:lstStyle>
            <a:lvl1pPr algn="l">
              <a:defRPr sz="1300"/>
            </a:lvl1pPr>
          </a:lstStyle>
          <a:p>
            <a:endParaRPr lang="nl-NL"/>
          </a:p>
        </p:txBody>
      </p:sp>
      <p:sp>
        <p:nvSpPr>
          <p:cNvPr id="3" name="Tijdelijke aanduiding voor datum 2"/>
          <p:cNvSpPr>
            <a:spLocks noGrp="1"/>
          </p:cNvSpPr>
          <p:nvPr>
            <p:ph type="dt" idx="1"/>
          </p:nvPr>
        </p:nvSpPr>
        <p:spPr>
          <a:xfrm>
            <a:off x="5796346" y="1"/>
            <a:ext cx="4434311" cy="356357"/>
          </a:xfrm>
          <a:prstGeom prst="rect">
            <a:avLst/>
          </a:prstGeom>
        </p:spPr>
        <p:txBody>
          <a:bodyPr vert="horz" lIns="99057" tIns="49528" rIns="99057" bIns="49528" rtlCol="0"/>
          <a:lstStyle>
            <a:lvl1pPr algn="r">
              <a:defRPr sz="1300"/>
            </a:lvl1pPr>
          </a:lstStyle>
          <a:p>
            <a:fld id="{41E55561-27CE-49DB-AA06-22EE54D8901C}" type="datetimeFigureOut">
              <a:rPr lang="nl-NL" smtClean="0"/>
              <a:t>25-8-2025</a:t>
            </a:fld>
            <a:endParaRPr lang="nl-NL"/>
          </a:p>
        </p:txBody>
      </p:sp>
      <p:sp>
        <p:nvSpPr>
          <p:cNvPr id="4" name="Tijdelijke aanduiding voor dia-afbeelding 3"/>
          <p:cNvSpPr>
            <a:spLocks noGrp="1" noRot="1" noChangeAspect="1"/>
          </p:cNvSpPr>
          <p:nvPr>
            <p:ph type="sldImg" idx="2"/>
          </p:nvPr>
        </p:nvSpPr>
        <p:spPr>
          <a:xfrm>
            <a:off x="2986088" y="887413"/>
            <a:ext cx="4260850" cy="2397125"/>
          </a:xfrm>
          <a:prstGeom prst="rect">
            <a:avLst/>
          </a:prstGeom>
          <a:noFill/>
          <a:ln w="12700">
            <a:solidFill>
              <a:prstClr val="black"/>
            </a:solidFill>
          </a:ln>
        </p:spPr>
        <p:txBody>
          <a:bodyPr vert="horz" lIns="99057" tIns="49528" rIns="99057" bIns="49528" rtlCol="0" anchor="ctr"/>
          <a:lstStyle/>
          <a:p>
            <a:endParaRPr lang="nl-NL"/>
          </a:p>
        </p:txBody>
      </p:sp>
      <p:sp>
        <p:nvSpPr>
          <p:cNvPr id="5" name="Tijdelijke aanduiding voor notities 4"/>
          <p:cNvSpPr>
            <a:spLocks noGrp="1"/>
          </p:cNvSpPr>
          <p:nvPr>
            <p:ph type="body" sz="quarter" idx="3"/>
          </p:nvPr>
        </p:nvSpPr>
        <p:spPr>
          <a:xfrm>
            <a:off x="1023303" y="3418066"/>
            <a:ext cx="8186420" cy="2796600"/>
          </a:xfrm>
          <a:prstGeom prst="rect">
            <a:avLst/>
          </a:prstGeom>
        </p:spPr>
        <p:txBody>
          <a:bodyPr vert="horz" lIns="99057" tIns="49528" rIns="99057" bIns="49528"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746119"/>
            <a:ext cx="4434311" cy="356356"/>
          </a:xfrm>
          <a:prstGeom prst="rect">
            <a:avLst/>
          </a:prstGeom>
        </p:spPr>
        <p:txBody>
          <a:bodyPr vert="horz" lIns="99057" tIns="49528" rIns="99057" bIns="49528"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5796346" y="6746119"/>
            <a:ext cx="4434311" cy="356356"/>
          </a:xfrm>
          <a:prstGeom prst="rect">
            <a:avLst/>
          </a:prstGeom>
        </p:spPr>
        <p:txBody>
          <a:bodyPr vert="horz" lIns="99057" tIns="49528" rIns="99057" bIns="49528" rtlCol="0" anchor="b"/>
          <a:lstStyle>
            <a:lvl1pPr algn="r">
              <a:defRPr sz="1300"/>
            </a:lvl1pPr>
          </a:lstStyle>
          <a:p>
            <a:fld id="{DB6617BF-3C92-4621-947A-595476FB568A}" type="slidenum">
              <a:rPr lang="nl-NL" smtClean="0"/>
              <a:t>‹nr.›</a:t>
            </a:fld>
            <a:endParaRPr lang="nl-NL"/>
          </a:p>
        </p:txBody>
      </p:sp>
    </p:spTree>
    <p:extLst>
      <p:ext uri="{BB962C8B-B14F-4D97-AF65-F5344CB8AC3E}">
        <p14:creationId xmlns:p14="http://schemas.microsoft.com/office/powerpoint/2010/main" val="460978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presentatie hoort bij de koffer met Joodse dingen, van Deputaten Kerk en Israël (van de CGK).</a:t>
            </a:r>
          </a:p>
          <a:p>
            <a:r>
              <a:rPr lang="nl-NL" dirty="0"/>
              <a:t>Zie: www.kerkenisrael.nl/jodendom/dingen.php</a:t>
            </a:r>
          </a:p>
          <a:p>
            <a:r>
              <a:rPr lang="nl-NL" dirty="0"/>
              <a:t>Contact: info@kerkenisrael.nl</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a:t>
            </a:fld>
            <a:endParaRPr lang="nl-NL"/>
          </a:p>
        </p:txBody>
      </p:sp>
    </p:spTree>
    <p:extLst>
      <p:ext uri="{BB962C8B-B14F-4D97-AF65-F5344CB8AC3E}">
        <p14:creationId xmlns:p14="http://schemas.microsoft.com/office/powerpoint/2010/main" val="372151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Na de behandeling van deze drie groepen volgt nog een Quiz met 10 vragen, op aparte dia’s (vanaf dia 21).</a:t>
            </a:r>
          </a:p>
          <a:p>
            <a:endParaRPr lang="nl-NL" dirty="0"/>
          </a:p>
          <a:p>
            <a:r>
              <a:rPr lang="nl-NL" dirty="0"/>
              <a:t>Alternatief is er een Quiz op 1 dia (nr.33) waarop 7 dingen staan, met de vraag bij welke gelegenheid ze horen.</a:t>
            </a:r>
          </a:p>
          <a:p>
            <a:r>
              <a:rPr lang="nl-NL" dirty="0"/>
              <a:t>Je zou ook vóór alles de mensen even op deze dia laten puzzelen, als </a:t>
            </a:r>
            <a:r>
              <a:rPr lang="nl-NL" dirty="0" err="1"/>
              <a:t>teaser</a:t>
            </a:r>
            <a:r>
              <a:rPr lang="nl-NL" dirty="0"/>
              <a: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a:t>
            </a:fld>
            <a:endParaRPr lang="nl-NL"/>
          </a:p>
        </p:txBody>
      </p:sp>
    </p:spTree>
    <p:extLst>
      <p:ext uri="{BB962C8B-B14F-4D97-AF65-F5344CB8AC3E}">
        <p14:creationId xmlns:p14="http://schemas.microsoft.com/office/powerpoint/2010/main" val="1723767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orde komen: </a:t>
            </a:r>
          </a:p>
          <a:p>
            <a:r>
              <a:rPr lang="nl-NL" dirty="0"/>
              <a:t>de </a:t>
            </a:r>
            <a:r>
              <a:rPr lang="nl-NL" dirty="0" err="1"/>
              <a:t>keppel</a:t>
            </a:r>
            <a:r>
              <a:rPr lang="nl-NL" dirty="0"/>
              <a:t>, </a:t>
            </a:r>
          </a:p>
          <a:p>
            <a:r>
              <a:rPr lang="nl-NL" dirty="0"/>
              <a:t>de kan met twee oren voor het handen-wassen, </a:t>
            </a:r>
          </a:p>
          <a:p>
            <a:r>
              <a:rPr lang="nl-NL" dirty="0"/>
              <a:t>de </a:t>
            </a:r>
            <a:r>
              <a:rPr lang="nl-NL" dirty="0" err="1"/>
              <a:t>mezoeza</a:t>
            </a:r>
            <a:r>
              <a:rPr lang="nl-NL" dirty="0"/>
              <a:t> (voor op de deurpost), </a:t>
            </a:r>
          </a:p>
          <a:p>
            <a:r>
              <a:rPr lang="nl-NL" dirty="0"/>
              <a:t>de talliet (</a:t>
            </a:r>
            <a:r>
              <a:rPr lang="nl-NL" dirty="0" err="1"/>
              <a:t>gebedsmantel</a:t>
            </a:r>
            <a:r>
              <a:rPr lang="nl-NL" dirty="0"/>
              <a:t>) en </a:t>
            </a:r>
          </a:p>
          <a:p>
            <a:r>
              <a:rPr lang="nl-NL" dirty="0"/>
              <a:t>de </a:t>
            </a:r>
            <a:r>
              <a:rPr lang="nl-NL" dirty="0" err="1"/>
              <a:t>tefilien</a:t>
            </a:r>
            <a:r>
              <a:rPr lang="nl-NL" dirty="0"/>
              <a:t> (gebedsriemen)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3</a:t>
            </a:fld>
            <a:endParaRPr lang="nl-NL"/>
          </a:p>
        </p:txBody>
      </p:sp>
    </p:spTree>
    <p:extLst>
      <p:ext uri="{BB962C8B-B14F-4D97-AF65-F5344CB8AC3E}">
        <p14:creationId xmlns:p14="http://schemas.microsoft.com/office/powerpoint/2010/main" val="3206047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Ultra-orthodoxen dragen zwarte, grote </a:t>
            </a:r>
            <a:r>
              <a:rPr lang="nl-NL" dirty="0" err="1"/>
              <a:t>keppel</a:t>
            </a:r>
            <a:endParaRPr lang="nl-NL" dirty="0"/>
          </a:p>
          <a:p>
            <a:r>
              <a:rPr lang="nl-NL" dirty="0"/>
              <a:t>Liberale Joden dragen er alleen een bij godsdienstige bezigheden</a:t>
            </a:r>
          </a:p>
          <a:p>
            <a:r>
              <a:rPr lang="nl-NL" dirty="0"/>
              <a:t>Etc.</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4</a:t>
            </a:fld>
            <a:endParaRPr lang="nl-NL"/>
          </a:p>
        </p:txBody>
      </p:sp>
    </p:spTree>
    <p:extLst>
      <p:ext uri="{BB962C8B-B14F-4D97-AF65-F5344CB8AC3E}">
        <p14:creationId xmlns:p14="http://schemas.microsoft.com/office/powerpoint/2010/main" val="539479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tekst op de kan luidt: </a:t>
            </a:r>
            <a:r>
              <a:rPr lang="nl-NL" dirty="0" err="1"/>
              <a:t>Netilat</a:t>
            </a:r>
            <a:r>
              <a:rPr lang="nl-NL" dirty="0"/>
              <a:t> </a:t>
            </a:r>
            <a:r>
              <a:rPr lang="nl-NL" dirty="0" err="1"/>
              <a:t>Jadajiem</a:t>
            </a:r>
            <a:r>
              <a:rPr lang="nl-NL" dirty="0"/>
              <a:t> = het (ritueel) wassen van de handen</a:t>
            </a:r>
          </a:p>
          <a:p>
            <a:r>
              <a:rPr lang="nl-NL" dirty="0"/>
              <a:t>Dat ‘wassen’ is geen Bijbels gebod, maar wel door rabbijnen geboden, met een beroep op ‘de mondelinge overlevering vanaf de Sinaï’.</a:t>
            </a:r>
          </a:p>
          <a:p>
            <a:r>
              <a:rPr lang="nl-NL" dirty="0"/>
              <a:t>Een discussie daarover vind je in Matt. 15:1-20.</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5</a:t>
            </a:fld>
            <a:endParaRPr lang="nl-NL"/>
          </a:p>
        </p:txBody>
      </p:sp>
    </p:spTree>
    <p:extLst>
      <p:ext uri="{BB962C8B-B14F-4D97-AF65-F5344CB8AC3E}">
        <p14:creationId xmlns:p14="http://schemas.microsoft.com/office/powerpoint/2010/main" val="2288247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afgebeeld is het briefje dat in de </a:t>
            </a:r>
            <a:r>
              <a:rPr lang="nl-NL" dirty="0" err="1"/>
              <a:t>mezoeza</a:t>
            </a:r>
            <a:r>
              <a:rPr lang="nl-NL" dirty="0"/>
              <a:t> hoort,</a:t>
            </a:r>
          </a:p>
          <a:p>
            <a:r>
              <a:rPr lang="nl-NL" dirty="0"/>
              <a:t>Het eerste gedeelte is Deut. 6:4-9; de eerste regel is: Hoor, Israël, de Eeuwige onze God, de Eeuwige is één…</a:t>
            </a:r>
          </a:p>
          <a:p>
            <a:r>
              <a:rPr lang="nl-NL" dirty="0"/>
              <a:t>Het tweede gedeelte is Deut. 11:13-21, met in vs. 20 weer: ‘schrijf ze op de deurposten van uw huis en op uw poorten.’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6</a:t>
            </a:fld>
            <a:endParaRPr lang="nl-NL"/>
          </a:p>
        </p:txBody>
      </p:sp>
    </p:spTree>
    <p:extLst>
      <p:ext uri="{BB962C8B-B14F-4D97-AF65-F5344CB8AC3E}">
        <p14:creationId xmlns:p14="http://schemas.microsoft.com/office/powerpoint/2010/main" val="2204704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Joodse mannen kennen ook de ‘talliet </a:t>
            </a:r>
            <a:r>
              <a:rPr lang="nl-NL" dirty="0" err="1"/>
              <a:t>katan</a:t>
            </a:r>
            <a:r>
              <a:rPr lang="nl-NL" dirty="0"/>
              <a:t>’ (kleine talliet), die permanent gedragen wordt, doorgaans onder de verdere kleding.</a:t>
            </a:r>
          </a:p>
          <a:p>
            <a:r>
              <a:rPr lang="nl-NL" dirty="0"/>
              <a:t>Je ziet soms de schouwdraden/gedenkkwasten ervan over de broek hangen.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7</a:t>
            </a:fld>
            <a:endParaRPr lang="nl-NL"/>
          </a:p>
        </p:txBody>
      </p:sp>
    </p:spTree>
    <p:extLst>
      <p:ext uri="{BB962C8B-B14F-4D97-AF65-F5344CB8AC3E}">
        <p14:creationId xmlns:p14="http://schemas.microsoft.com/office/powerpoint/2010/main" val="34617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gebedsriemen worden niet gedragen op de sjabbat.</a:t>
            </a:r>
          </a:p>
          <a:p>
            <a:r>
              <a:rPr lang="nl-NL" dirty="0"/>
              <a:t>Op het doosje voor op het hoofd staat en </a:t>
            </a:r>
            <a:r>
              <a:rPr lang="nl-NL" dirty="0" err="1"/>
              <a:t>Sjin</a:t>
            </a:r>
            <a:r>
              <a:rPr lang="nl-NL" dirty="0"/>
              <a:t> (lijkt op onze letter W)</a:t>
            </a:r>
          </a:p>
          <a:p>
            <a:r>
              <a:rPr lang="nl-NL" dirty="0"/>
              <a:t>Er zitten vier gedeelten in; op de arm alles op één perkament</a:t>
            </a:r>
          </a:p>
          <a:p>
            <a:r>
              <a:rPr lang="nl-NL" dirty="0"/>
              <a:t>op het hoofd de gedeelten op aparte perkamentjes, in 4 vakjes</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8</a:t>
            </a:fld>
            <a:endParaRPr lang="nl-NL"/>
          </a:p>
        </p:txBody>
      </p:sp>
    </p:spTree>
    <p:extLst>
      <p:ext uri="{BB962C8B-B14F-4D97-AF65-F5344CB8AC3E}">
        <p14:creationId xmlns:p14="http://schemas.microsoft.com/office/powerpoint/2010/main" val="2009550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orde komen: </a:t>
            </a:r>
          </a:p>
          <a:p>
            <a:pPr marL="185732" indent="-185732">
              <a:buFont typeface="Arial" panose="020B0604020202020204" pitchFamily="34" charset="0"/>
              <a:buChar char="•"/>
            </a:pPr>
            <a:r>
              <a:rPr lang="nl-NL" dirty="0"/>
              <a:t>begin en einde van de sjabbat, </a:t>
            </a:r>
          </a:p>
          <a:p>
            <a:pPr marL="185732" indent="-185732">
              <a:buFont typeface="Arial" panose="020B0604020202020204" pitchFamily="34" charset="0"/>
              <a:buChar char="•"/>
            </a:pPr>
            <a:r>
              <a:rPr lang="nl-NL" dirty="0"/>
              <a:t>en de Thora, die op </a:t>
            </a:r>
            <a:r>
              <a:rPr lang="nl-NL" dirty="0" err="1"/>
              <a:t>sjabbatmorgen</a:t>
            </a:r>
            <a:r>
              <a:rPr lang="nl-NL" dirty="0"/>
              <a:t> in de synagoge gelezen wordt.</a:t>
            </a:r>
          </a:p>
          <a:p>
            <a:endParaRPr lang="nl-NL" dirty="0"/>
          </a:p>
          <a:p>
            <a:r>
              <a:rPr lang="nl-NL" dirty="0"/>
              <a:t>Er zijn ook feestdagen die zijn als een sjabbat, met een dergelijk begin en eind. Ze heten ‘Jom </a:t>
            </a:r>
            <a:r>
              <a:rPr lang="nl-NL" dirty="0" err="1"/>
              <a:t>tov</a:t>
            </a:r>
            <a:r>
              <a:rPr lang="nl-NL" dirty="0"/>
              <a:t>’ = goede dag.</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9</a:t>
            </a:fld>
            <a:endParaRPr lang="nl-NL"/>
          </a:p>
        </p:txBody>
      </p:sp>
    </p:spTree>
    <p:extLst>
      <p:ext uri="{BB962C8B-B14F-4D97-AF65-F5344CB8AC3E}">
        <p14:creationId xmlns:p14="http://schemas.microsoft.com/office/powerpoint/2010/main" val="2704790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het </a:t>
            </a:r>
            <a:r>
              <a:rPr lang="nl-NL" dirty="0" err="1"/>
              <a:t>challe</a:t>
            </a:r>
            <a:r>
              <a:rPr lang="nl-NL" dirty="0"/>
              <a:t>-kleedje zie je </a:t>
            </a:r>
          </a:p>
          <a:p>
            <a:pPr marL="185732" indent="-185732">
              <a:buFont typeface="Arial" panose="020B0604020202020204" pitchFamily="34" charset="0"/>
              <a:buChar char="•"/>
            </a:pPr>
            <a:r>
              <a:rPr lang="nl-NL" dirty="0"/>
              <a:t>twee kaarsen, </a:t>
            </a:r>
          </a:p>
          <a:p>
            <a:pPr marL="185732" indent="-185732">
              <a:buFont typeface="Arial" panose="020B0604020202020204" pitchFamily="34" charset="0"/>
              <a:buChar char="•"/>
            </a:pPr>
            <a:r>
              <a:rPr lang="nl-NL" dirty="0"/>
              <a:t>een </a:t>
            </a:r>
            <a:r>
              <a:rPr lang="nl-NL" dirty="0" err="1"/>
              <a:t>kidoesj</a:t>
            </a:r>
            <a:r>
              <a:rPr lang="nl-NL" dirty="0"/>
              <a:t>-beker (gebruikt bij het begin van de maaltijd voor de ‘heiliging’ van de dag), en </a:t>
            </a:r>
          </a:p>
          <a:p>
            <a:pPr marL="185732" indent="-185732">
              <a:buFont typeface="Arial" panose="020B0604020202020204" pitchFamily="34" charset="0"/>
              <a:buChar char="•"/>
            </a:pPr>
            <a:r>
              <a:rPr lang="nl-NL" dirty="0"/>
              <a:t>de gevlochten broden op een schaal.</a:t>
            </a:r>
          </a:p>
          <a:p>
            <a:r>
              <a:rPr lang="nl-NL" dirty="0"/>
              <a:t>De tekst betekent: ‘Ter ere van sjabbat en </a:t>
            </a:r>
            <a:r>
              <a:rPr lang="nl-NL" dirty="0" err="1"/>
              <a:t>jom</a:t>
            </a:r>
            <a:r>
              <a:rPr lang="nl-NL" dirty="0"/>
              <a:t> </a:t>
            </a:r>
            <a:r>
              <a:rPr lang="nl-NL" dirty="0" err="1"/>
              <a:t>tov</a:t>
            </a:r>
            <a:r>
              <a:rPr lang="nl-NL" dirty="0"/>
              <a: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10</a:t>
            </a:fld>
            <a:endParaRPr lang="nl-NL"/>
          </a:p>
        </p:txBody>
      </p:sp>
    </p:spTree>
    <p:extLst>
      <p:ext uri="{BB962C8B-B14F-4D97-AF65-F5344CB8AC3E}">
        <p14:creationId xmlns:p14="http://schemas.microsoft.com/office/powerpoint/2010/main" val="27045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570">
              <a:defRPr/>
            </a:pPr>
            <a:r>
              <a:rPr lang="nl-NL" dirty="0"/>
              <a:t>De beker word ‘overvloeiende’ gevuld.</a:t>
            </a:r>
          </a:p>
          <a:p>
            <a:r>
              <a:rPr lang="nl-NL" dirty="0"/>
              <a:t>De houder voor geurige kruiden (</a:t>
            </a:r>
            <a:r>
              <a:rPr lang="nl-NL" dirty="0" err="1"/>
              <a:t>besamiem</a:t>
            </a:r>
            <a:r>
              <a:rPr lang="nl-NL" dirty="0"/>
              <a:t>) wordt doorgegeven; ieder ruikt nog even aan de geur van sjabbat.</a:t>
            </a:r>
          </a:p>
          <a:p>
            <a:r>
              <a:rPr lang="nl-NL" dirty="0"/>
              <a:t>De gevlochten kaars (of meerdere gewone kaarsen) wordt aangestoken; de ‘eerste dag’ van de nieuwe week begint met licht-maken.</a:t>
            </a:r>
          </a:p>
          <a:p>
            <a:r>
              <a:rPr lang="nl-NL" dirty="0"/>
              <a:t>Daarna wordt iets uit de beker gedronken, en wordt de kaars gedoofd in de overgevloeide wijn.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11</a:t>
            </a:fld>
            <a:endParaRPr lang="nl-NL"/>
          </a:p>
        </p:txBody>
      </p:sp>
    </p:spTree>
    <p:extLst>
      <p:ext uri="{BB962C8B-B14F-4D97-AF65-F5344CB8AC3E}">
        <p14:creationId xmlns:p14="http://schemas.microsoft.com/office/powerpoint/2010/main" val="4224798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Thora helemaal gelezen is, begint men meteen met de nieuwe jaarcyclus.</a:t>
            </a:r>
          </a:p>
          <a:p>
            <a:r>
              <a:rPr lang="nl-NL" dirty="0"/>
              <a:t>Het feest dat daarbij hoort is ‘</a:t>
            </a:r>
            <a:r>
              <a:rPr lang="nl-NL" dirty="0" err="1"/>
              <a:t>Simchat</a:t>
            </a:r>
            <a:r>
              <a:rPr lang="nl-NL" dirty="0"/>
              <a:t> Thora’. Men danst dan ook met de rollen.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12</a:t>
            </a:fld>
            <a:endParaRPr lang="nl-NL"/>
          </a:p>
        </p:txBody>
      </p:sp>
    </p:spTree>
    <p:extLst>
      <p:ext uri="{BB962C8B-B14F-4D97-AF65-F5344CB8AC3E}">
        <p14:creationId xmlns:p14="http://schemas.microsoft.com/office/powerpoint/2010/main" val="44347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de feesten: </a:t>
            </a:r>
          </a:p>
          <a:p>
            <a:pPr marL="185732" indent="-185732">
              <a:buFont typeface="Arial" panose="020B0604020202020204" pitchFamily="34" charset="0"/>
              <a:buChar char="•"/>
            </a:pPr>
            <a:r>
              <a:rPr lang="nl-NL" dirty="0"/>
              <a:t>Rosj Hasjana (Nieuwjaar), </a:t>
            </a:r>
          </a:p>
          <a:p>
            <a:pPr marL="185732" indent="-185732">
              <a:buFont typeface="Arial" panose="020B0604020202020204" pitchFamily="34" charset="0"/>
              <a:buChar char="•"/>
            </a:pPr>
            <a:r>
              <a:rPr lang="nl-NL" dirty="0"/>
              <a:t>Jom Kipoer (Grote Verzoendag), </a:t>
            </a:r>
          </a:p>
          <a:p>
            <a:pPr marL="185732" indent="-185732">
              <a:buFont typeface="Arial" panose="020B0604020202020204" pitchFamily="34" charset="0"/>
              <a:buChar char="•"/>
            </a:pPr>
            <a:r>
              <a:rPr lang="nl-NL" dirty="0"/>
              <a:t>Soekot (Loofhuttenfeest), </a:t>
            </a:r>
          </a:p>
          <a:p>
            <a:pPr marL="185732" indent="-185732">
              <a:buFont typeface="Arial" panose="020B0604020202020204" pitchFamily="34" charset="0"/>
              <a:buChar char="•"/>
            </a:pPr>
            <a:r>
              <a:rPr lang="nl-NL" dirty="0"/>
              <a:t>Chanoeka (Lichtjesfeest), </a:t>
            </a:r>
          </a:p>
          <a:p>
            <a:pPr marL="185732" indent="-185732">
              <a:buFont typeface="Arial" panose="020B0604020202020204" pitchFamily="34" charset="0"/>
              <a:buChar char="•"/>
            </a:pPr>
            <a:r>
              <a:rPr lang="nl-NL" dirty="0"/>
              <a:t>Poeriem (Lotenfeest, rond Esther) en </a:t>
            </a:r>
          </a:p>
          <a:p>
            <a:pPr marL="185732" indent="-185732">
              <a:buFont typeface="Arial" panose="020B0604020202020204" pitchFamily="34" charset="0"/>
              <a:buChar char="•"/>
            </a:pPr>
            <a:r>
              <a:rPr lang="nl-NL" dirty="0"/>
              <a:t>Pesach, met de matses (ongezuurde broden).</a:t>
            </a:r>
          </a:p>
          <a:p>
            <a:pPr marL="185732" indent="-185732">
              <a:buFont typeface="Arial" panose="020B0604020202020204" pitchFamily="34" charset="0"/>
              <a:buChar char="•"/>
            </a:pPr>
            <a:endParaRPr lang="nl-NL" dirty="0"/>
          </a:p>
          <a:p>
            <a:pPr marL="185732" indent="-185732">
              <a:buFont typeface="Arial" panose="020B0604020202020204" pitchFamily="34" charset="0"/>
              <a:buChar char="•"/>
            </a:pPr>
            <a:r>
              <a:rPr lang="nl-NL" dirty="0"/>
              <a:t>Wekenfeest (</a:t>
            </a:r>
            <a:r>
              <a:rPr lang="nl-NL" dirty="0" err="1"/>
              <a:t>Sjavoe’ot</a:t>
            </a:r>
            <a:r>
              <a:rPr lang="nl-NL" dirty="0"/>
              <a:t>) ontbreekt nog…</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13</a:t>
            </a:fld>
            <a:endParaRPr lang="nl-NL"/>
          </a:p>
        </p:txBody>
      </p:sp>
    </p:spTree>
    <p:extLst>
      <p:ext uri="{BB962C8B-B14F-4D97-AF65-F5344CB8AC3E}">
        <p14:creationId xmlns:p14="http://schemas.microsoft.com/office/powerpoint/2010/main" val="1254926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Je kunt de geluiden laten horen door op een luidsprekertje te klikken.</a:t>
            </a:r>
          </a:p>
          <a:p>
            <a:pPr marL="185732" indent="-185732">
              <a:buFont typeface="Arial" panose="020B0604020202020204" pitchFamily="34" charset="0"/>
              <a:buChar char="•"/>
            </a:pPr>
            <a:r>
              <a:rPr lang="nl-NL" dirty="0" err="1"/>
              <a:t>Teki’a</a:t>
            </a:r>
            <a:r>
              <a:rPr lang="nl-NL" dirty="0"/>
              <a:t> – een lange toon</a:t>
            </a:r>
          </a:p>
          <a:p>
            <a:pPr marL="185732" indent="-185732">
              <a:buFont typeface="Arial" panose="020B0604020202020204" pitchFamily="34" charset="0"/>
              <a:buChar char="•"/>
            </a:pPr>
            <a:r>
              <a:rPr lang="nl-NL" dirty="0" err="1"/>
              <a:t>Sjevariem</a:t>
            </a:r>
            <a:r>
              <a:rPr lang="nl-NL" dirty="0"/>
              <a:t> – drie korte tonen</a:t>
            </a:r>
          </a:p>
          <a:p>
            <a:pPr marL="185732" indent="-185732">
              <a:buFont typeface="Arial" panose="020B0604020202020204" pitchFamily="34" charset="0"/>
              <a:buChar char="•"/>
            </a:pPr>
            <a:r>
              <a:rPr lang="nl-NL" dirty="0" err="1"/>
              <a:t>Teroe’a</a:t>
            </a:r>
            <a:r>
              <a:rPr lang="nl-NL" dirty="0"/>
              <a:t> – verbrokkeld, ‘stotterend’ geluid</a:t>
            </a:r>
          </a:p>
          <a:p>
            <a:endParaRPr lang="nl-NL" dirty="0"/>
          </a:p>
          <a:p>
            <a:r>
              <a:rPr lang="nl-NL" dirty="0"/>
              <a:t>Over de genoemde dagen en de sjofar is veel te vinden op www.kerkenisrael.nl/dagboek - de eerste helft van de dagen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14</a:t>
            </a:fld>
            <a:endParaRPr lang="nl-NL"/>
          </a:p>
        </p:txBody>
      </p:sp>
    </p:spTree>
    <p:extLst>
      <p:ext uri="{BB962C8B-B14F-4D97-AF65-F5344CB8AC3E}">
        <p14:creationId xmlns:p14="http://schemas.microsoft.com/office/powerpoint/2010/main" val="2993767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Grote Verzoendag wordt streng gevast. </a:t>
            </a:r>
          </a:p>
          <a:p>
            <a:r>
              <a:rPr lang="nl-NL" dirty="0"/>
              <a:t>In Israël doet ook een deel van de niet-religieuze Joden daar aan mee.</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15</a:t>
            </a:fld>
            <a:endParaRPr lang="nl-NL"/>
          </a:p>
        </p:txBody>
      </p:sp>
    </p:spTree>
    <p:extLst>
      <p:ext uri="{BB962C8B-B14F-4D97-AF65-F5344CB8AC3E}">
        <p14:creationId xmlns:p14="http://schemas.microsoft.com/office/powerpoint/2010/main" val="18693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570">
              <a:defRPr/>
            </a:pPr>
            <a:r>
              <a:rPr lang="nl-NL" dirty="0"/>
              <a:t>Over het Loofhuttenfeest veel te vinden op www.kerkenisrael.nl/dagboek - de tweede helft van de dagen.</a:t>
            </a:r>
          </a:p>
          <a:p>
            <a:pPr defTabSz="990570">
              <a:defRPr/>
            </a:pPr>
            <a:r>
              <a:rPr lang="nl-NL" dirty="0"/>
              <a:t>Natuurlijk is het meest kenmerkende van het feest de loofhut waarin gewoond wordt, of op z’n minst geleefd, gegeten.</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16</a:t>
            </a:fld>
            <a:endParaRPr lang="nl-NL"/>
          </a:p>
        </p:txBody>
      </p:sp>
    </p:spTree>
    <p:extLst>
      <p:ext uri="{BB962C8B-B14F-4D97-AF65-F5344CB8AC3E}">
        <p14:creationId xmlns:p14="http://schemas.microsoft.com/office/powerpoint/2010/main" val="3018873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Makkabeeën (of </a:t>
            </a:r>
            <a:r>
              <a:rPr lang="nl-NL" dirty="0" err="1"/>
              <a:t>Hasmoneeën</a:t>
            </a:r>
            <a:r>
              <a:rPr lang="nl-NL" dirty="0"/>
              <a:t>) kwamen in opstand tegen Antiochus IV, bijgenaamd Epifanes ({Gods]verschijning), maar door anderen </a:t>
            </a:r>
            <a:r>
              <a:rPr lang="nl-NL" dirty="0" err="1"/>
              <a:t>Epimanes</a:t>
            </a:r>
            <a:r>
              <a:rPr lang="nl-NL" dirty="0"/>
              <a:t> (de gek) genoemd.</a:t>
            </a:r>
          </a:p>
          <a:p>
            <a:r>
              <a:rPr lang="nl-NL" dirty="0"/>
              <a:t>Deze wilde zijn rijk helleniseren (</a:t>
            </a:r>
            <a:r>
              <a:rPr lang="nl-NL" dirty="0" err="1"/>
              <a:t>vergrieksen</a:t>
            </a:r>
            <a:r>
              <a:rPr lang="nl-NL" dirty="0"/>
              <a:t>), en onderdrukte de Joden. Besnijdenis en sjabbat werden verboden. </a:t>
            </a:r>
          </a:p>
          <a:p>
            <a:r>
              <a:rPr lang="nl-NL" dirty="0"/>
              <a:t>In 169vC plunderde hij de Tempel, waar hij vervolgens Zeus </a:t>
            </a:r>
            <a:r>
              <a:rPr lang="nl-NL" dirty="0" err="1"/>
              <a:t>Olympios</a:t>
            </a:r>
            <a:r>
              <a:rPr lang="nl-NL" dirty="0"/>
              <a:t> liet dienen.</a:t>
            </a:r>
          </a:p>
          <a:p>
            <a:r>
              <a:rPr lang="nl-NL" dirty="0"/>
              <a:t>In 167vC kwam het tot een opstand, geleid door de priesterfamilie, vader en zonen, van de </a:t>
            </a:r>
            <a:r>
              <a:rPr lang="nl-NL" dirty="0" err="1"/>
              <a:t>Hasmoneeën</a:t>
            </a:r>
            <a:r>
              <a:rPr lang="nl-NL" dirty="0"/>
              <a:t>.</a:t>
            </a:r>
          </a:p>
          <a:p>
            <a:r>
              <a:rPr lang="nl-NL" dirty="0"/>
              <a:t>Makkabeeën was hun bijnaam – ze werden genoemd naar de strijdhamer.</a:t>
            </a:r>
          </a:p>
          <a:p>
            <a:r>
              <a:rPr lang="nl-NL" dirty="0"/>
              <a:t>Ze veroverden Jeruzalem, ontdeden de tempel van heidense smetten, Dat werd 8 dagen gevierd, op de wijze van het overgeslagen Loofhuttenfeest.</a:t>
            </a:r>
          </a:p>
          <a:p>
            <a:r>
              <a:rPr lang="nl-NL" dirty="0"/>
              <a:t>Daarbij zou er niet genoeg olie geweest zijn voor de heilige lamp, maar door een wonder raakte het kleine kruikje die dagen niet leeg.</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17</a:t>
            </a:fld>
            <a:endParaRPr lang="nl-NL"/>
          </a:p>
        </p:txBody>
      </p:sp>
    </p:spTree>
    <p:extLst>
      <p:ext uri="{BB962C8B-B14F-4D97-AF65-F5344CB8AC3E}">
        <p14:creationId xmlns:p14="http://schemas.microsoft.com/office/powerpoint/2010/main" val="3429745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Poeriem is – helaas – nog altijd en telkens weer een actueel feest.</a:t>
            </a:r>
          </a:p>
          <a:p>
            <a:r>
              <a:rPr lang="nl-NL" dirty="0"/>
              <a:t>Haman (nazaat van </a:t>
            </a:r>
            <a:r>
              <a:rPr lang="nl-NL" dirty="0" err="1"/>
              <a:t>Agag</a:t>
            </a:r>
            <a:r>
              <a:rPr lang="nl-NL" dirty="0"/>
              <a:t>) is het </a:t>
            </a:r>
            <a:r>
              <a:rPr lang="nl-NL" dirty="0" err="1"/>
              <a:t>proto-type</a:t>
            </a:r>
            <a:r>
              <a:rPr lang="nl-NL" dirty="0"/>
              <a:t> van de antisemiet/</a:t>
            </a:r>
            <a:r>
              <a:rPr lang="nl-NL" dirty="0" err="1"/>
              <a:t>jodenhater</a:t>
            </a:r>
            <a:r>
              <a:rPr lang="nl-NL" dirty="0"/>
              <a:t>.</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18</a:t>
            </a:fld>
            <a:endParaRPr lang="nl-NL"/>
          </a:p>
        </p:txBody>
      </p:sp>
    </p:spTree>
    <p:extLst>
      <p:ext uri="{BB962C8B-B14F-4D97-AF65-F5344CB8AC3E}">
        <p14:creationId xmlns:p14="http://schemas.microsoft.com/office/powerpoint/2010/main" val="3966787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 bovenaf, met de klok mee: </a:t>
            </a:r>
          </a:p>
          <a:p>
            <a:pPr marL="247642" indent="-247642">
              <a:buAutoNum type="arabicParenR"/>
            </a:pPr>
            <a:r>
              <a:rPr lang="nl-NL" dirty="0"/>
              <a:t>het bittere kruid; </a:t>
            </a:r>
          </a:p>
          <a:p>
            <a:pPr marL="247642" indent="-247642">
              <a:buAutoNum type="arabicParenR"/>
            </a:pPr>
            <a:r>
              <a:rPr lang="nl-NL" dirty="0"/>
              <a:t>botje met klein beetje </a:t>
            </a:r>
            <a:r>
              <a:rPr lang="nl-NL" dirty="0" err="1"/>
              <a:t>vlee</a:t>
            </a:r>
            <a:r>
              <a:rPr lang="nl-NL" dirty="0"/>
              <a:t> eraan, gebraden, symbool voor het paaslam; </a:t>
            </a:r>
          </a:p>
          <a:p>
            <a:pPr marL="247642" indent="-247642">
              <a:buAutoNum type="arabicParenR"/>
            </a:pPr>
            <a:r>
              <a:rPr lang="nl-NL" dirty="0" err="1"/>
              <a:t>Charosèt</a:t>
            </a:r>
            <a:r>
              <a:rPr lang="nl-NL" dirty="0"/>
              <a:t>, mengsel van wijn, vruchten en specerijen (lekker!) - de kleur doet denken aan de klei waarmee de Israëlieten stenen moesten maken; </a:t>
            </a:r>
          </a:p>
          <a:p>
            <a:pPr marL="247642" indent="-247642">
              <a:buAutoNum type="arabicParenR"/>
            </a:pPr>
            <a:r>
              <a:rPr lang="nl-NL" dirty="0" err="1"/>
              <a:t>Chazèrèt</a:t>
            </a:r>
            <a:r>
              <a:rPr lang="nl-NL" dirty="0"/>
              <a:t>, gewas met bladeren die jong zoet en zacht zijn, later hard en bitter – zoals de houding van de Egyptenaren tegenover Israël veranderde; </a:t>
            </a:r>
          </a:p>
          <a:p>
            <a:pPr marL="247642" indent="-247642">
              <a:buAutoNum type="arabicParenR"/>
            </a:pPr>
            <a:r>
              <a:rPr lang="nl-NL" dirty="0" err="1"/>
              <a:t>Karpas</a:t>
            </a:r>
            <a:r>
              <a:rPr lang="nl-NL" dirty="0"/>
              <a:t>, radijs of peterselie, teken van lente en hoop, wordt in zout water (teken van tranen) gedoopt; </a:t>
            </a:r>
          </a:p>
          <a:p>
            <a:pPr marL="247642" indent="-247642">
              <a:buAutoNum type="arabicParenR"/>
            </a:pPr>
            <a:r>
              <a:rPr lang="nl-NL" dirty="0"/>
              <a:t>een geroosterd ei – teken van nieuw leven en breekbaarheid, en/of symbolisch voor het feestoffer dat oorspronkelijk in de (nu verwoeste, ‘geroosterde’ tempel werd gebracht).</a:t>
            </a:r>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19</a:t>
            </a:fld>
            <a:endParaRPr lang="nl-NL"/>
          </a:p>
        </p:txBody>
      </p:sp>
    </p:spTree>
    <p:extLst>
      <p:ext uri="{BB962C8B-B14F-4D97-AF65-F5344CB8AC3E}">
        <p14:creationId xmlns:p14="http://schemas.microsoft.com/office/powerpoint/2010/main" val="1104662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Vóór Pesach wordt grote schoonmaak gehouden; alles met zuurdeeg moet worden verwijderd. Dit gebeurt nauwgezet, met als laatste fase dat kinderen de laatste restjes moeten opzoeken en wegnemen.</a:t>
            </a:r>
          </a:p>
          <a:p>
            <a:endParaRPr lang="nl-NL" dirty="0"/>
          </a:p>
          <a:p>
            <a:r>
              <a:rPr lang="nl-NL" dirty="0"/>
              <a:t>Paulus zegt: Ons Paaslam is geslacht – laten wij daarom feest vieren, niet met oud zuurdeeg van slechtheid en boosaardigheid, maar met ongezuurde broden van oprechtheid en waarheid (1 Kor. 5:7v).</a:t>
            </a:r>
          </a:p>
          <a:p>
            <a:endParaRPr lang="nl-NL" dirty="0"/>
          </a:p>
          <a:p>
            <a:r>
              <a:rPr lang="nl-NL" dirty="0"/>
              <a:t>De </a:t>
            </a:r>
            <a:r>
              <a:rPr lang="nl-NL" dirty="0" err="1"/>
              <a:t>afikoman</a:t>
            </a:r>
            <a:r>
              <a:rPr lang="nl-NL" dirty="0"/>
              <a:t> wordt door Messiaanse Joden gezien als verwijzing naar Jezus, de ‘middelste’ in de Drie-eenheid, die werd verbroken en ‘verborgen’. Was dit de matse waarbij Hij zei: Dit is mijn lichaam?</a:t>
            </a:r>
          </a:p>
          <a:p>
            <a:endParaRPr lang="nl-NL" dirty="0"/>
          </a:p>
        </p:txBody>
      </p:sp>
      <p:sp>
        <p:nvSpPr>
          <p:cNvPr id="4" name="Tijdelijke aanduiding voor dianummer 3"/>
          <p:cNvSpPr>
            <a:spLocks noGrp="1"/>
          </p:cNvSpPr>
          <p:nvPr>
            <p:ph type="sldNum" sz="quarter" idx="5"/>
          </p:nvPr>
        </p:nvSpPr>
        <p:spPr/>
        <p:txBody>
          <a:bodyPr/>
          <a:lstStyle/>
          <a:p>
            <a:fld id="{DB6617BF-3C92-4621-947A-595476FB568A}" type="slidenum">
              <a:rPr lang="nl-NL" smtClean="0"/>
              <a:t>20</a:t>
            </a:fld>
            <a:endParaRPr lang="nl-NL"/>
          </a:p>
        </p:txBody>
      </p:sp>
    </p:spTree>
    <p:extLst>
      <p:ext uri="{BB962C8B-B14F-4D97-AF65-F5344CB8AC3E}">
        <p14:creationId xmlns:p14="http://schemas.microsoft.com/office/powerpoint/2010/main" val="1058979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6AAE7-790A-8212-D47E-597E62F462F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212A547-D840-E9F7-1974-2FC6AF888F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DF9E7A9-A9F5-4AE5-CCCE-1EB5EF0554DE}"/>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B68ECB61-FB8D-6695-6E09-43C698058C1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BAB1374-2C40-522D-D0EA-80FE9EA0C70F}"/>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45422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DA499-53E6-386A-4816-92F3FBFA9E8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F4A0CC9-2B6C-98D6-3843-B86C7E27DB7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F51505-7E22-C638-DA66-DEF25844FB27}"/>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E27EE7E8-C22D-7417-295B-9D45B9DE120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EDA19A-69A8-75D7-9BEB-BEBBD0FA03FE}"/>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629829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435659-02EF-C9CF-097B-1AF13E3A036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B39FCCF-E062-2045-5DC5-8EC33BBF97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26D7F66-DFFC-DC92-5AFA-E05F8E8A5495}"/>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1B7F6CEC-C814-1CDE-F787-79567B4A301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0DFDA1-E656-80E5-03A6-38B7FCE01A5D}"/>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120577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67579-ED41-7BD9-D317-3AB1B90414F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F5759B1-404E-1A83-14E6-631B48D7169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38B2EFE-22D1-C78C-2250-82B9D7F8488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4110300-6423-4CAE-9ECB-11349A7EB199}"/>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75145A14-93E3-1429-B94D-22315FD0204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80A36BE-ACE6-8931-BCF8-230D466678C6}"/>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107608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8FF2A-9DDC-BB1D-6816-8E1B1115F61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875346E-8081-7BFD-5E87-DE5E3CECF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2C9603D-B445-83CE-CBC4-0E0310FD736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BAD29B3-705F-2E67-0AC6-D3A3860433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1110F78-ACEE-68D0-757B-AF32904ADF0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F466D6B-ACD1-5895-1BA3-1957A947AD25}"/>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8" name="Tijdelijke aanduiding voor voettekst 7">
            <a:extLst>
              <a:ext uri="{FF2B5EF4-FFF2-40B4-BE49-F238E27FC236}">
                <a16:creationId xmlns:a16="http://schemas.microsoft.com/office/drawing/2014/main" id="{16029329-C687-05A4-1355-C2E0CD5ADC2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D9CF1CE-6CB3-7C3D-44F7-921ECB26A64E}"/>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61939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6D437-6209-E4A5-172E-8253EA775A1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948DFC1-09B1-BBCB-190B-7FAEE4A0189C}"/>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4" name="Tijdelijke aanduiding voor voettekst 3">
            <a:extLst>
              <a:ext uri="{FF2B5EF4-FFF2-40B4-BE49-F238E27FC236}">
                <a16:creationId xmlns:a16="http://schemas.microsoft.com/office/drawing/2014/main" id="{3A85CE1F-3820-E1A3-33FA-E1120AA3195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391BC4C-364F-527D-8CD8-08A3ACFE9DC9}"/>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421635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254F48D-4FAE-EB32-15DC-CA8E9B700D76}"/>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3" name="Tijdelijke aanduiding voor voettekst 2">
            <a:extLst>
              <a:ext uri="{FF2B5EF4-FFF2-40B4-BE49-F238E27FC236}">
                <a16:creationId xmlns:a16="http://schemas.microsoft.com/office/drawing/2014/main" id="{FD223801-968A-6159-4A0B-719C881F034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B47F093-D023-D694-CC1E-259AB5B317B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055177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CE4AC6-2487-E911-2639-32204AF38BC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A520168-22E1-808D-3BAD-9E15F0FA1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F4E3704-E9A3-F246-4C9D-BE62870B3A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3DB80FE-9CAA-DF43-5BA8-1BB5D69C3926}"/>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59402DC9-14D2-DFD3-F92B-6A2F7814401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57898CE-32BC-DD27-D75E-45E56067F32D}"/>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779815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A6C62-08E9-7AFF-6263-61957C51BD21}"/>
              </a:ext>
            </a:extLst>
          </p:cNvPr>
          <p:cNvSpPr>
            <a:spLocks noGrp="1"/>
          </p:cNvSpPr>
          <p:nvPr>
            <p:ph type="title"/>
          </p:nvPr>
        </p:nvSpPr>
        <p:spPr>
          <a:xfrm>
            <a:off x="839788" y="457200"/>
            <a:ext cx="3932237" cy="1600200"/>
          </a:xfrm>
        </p:spPr>
        <p:txBody>
          <a:bodyPr anchor="ctr">
            <a:normAutofit/>
          </a:bodyPr>
          <a:lstStyle>
            <a:lvl1pPr>
              <a:defRPr sz="3600">
                <a:latin typeface="Maiandra GD" panose="020E0502030308020204" pitchFamily="34" charset="0"/>
              </a:defRPr>
            </a:lvl1pPr>
          </a:lstStyle>
          <a:p>
            <a:r>
              <a:rPr lang="nl-NL" dirty="0"/>
              <a:t>Klik om stijl te bewerken</a:t>
            </a:r>
          </a:p>
        </p:txBody>
      </p:sp>
      <p:sp>
        <p:nvSpPr>
          <p:cNvPr id="3" name="Tijdelijke aanduiding voor afbeelding 2">
            <a:extLst>
              <a:ext uri="{FF2B5EF4-FFF2-40B4-BE49-F238E27FC236}">
                <a16:creationId xmlns:a16="http://schemas.microsoft.com/office/drawing/2014/main" id="{CABF6FE1-6FB7-AFC0-0348-01F185340D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96D6DF9-5C1F-D0EE-DC50-0D6A92B0084A}"/>
              </a:ext>
            </a:extLst>
          </p:cNvPr>
          <p:cNvSpPr>
            <a:spLocks noGrp="1"/>
          </p:cNvSpPr>
          <p:nvPr>
            <p:ph type="body" sz="half" idx="2"/>
          </p:nvPr>
        </p:nvSpPr>
        <p:spPr>
          <a:xfrm>
            <a:off x="839788" y="2057400"/>
            <a:ext cx="3932237" cy="3811588"/>
          </a:xfrm>
        </p:spPr>
        <p:txBody>
          <a:bodyPr>
            <a:normAutofit/>
          </a:bodyPr>
          <a:lstStyle>
            <a:lvl1pPr marL="0" indent="0">
              <a:lnSpc>
                <a:spcPts val="2800"/>
              </a:lnSpc>
              <a:spcBef>
                <a:spcPts val="2400"/>
              </a:spcBef>
              <a:buNone/>
              <a:defRPr sz="2000">
                <a:latin typeface="Maiandra GD" panose="020E0502030308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sp>
        <p:nvSpPr>
          <p:cNvPr id="5" name="Tijdelijke aanduiding voor datum 4">
            <a:extLst>
              <a:ext uri="{FF2B5EF4-FFF2-40B4-BE49-F238E27FC236}">
                <a16:creationId xmlns:a16="http://schemas.microsoft.com/office/drawing/2014/main" id="{24D0A164-5602-E80A-EFEA-AFB0407FDA6D}"/>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6" name="Tijdelijke aanduiding voor voettekst 5">
            <a:extLst>
              <a:ext uri="{FF2B5EF4-FFF2-40B4-BE49-F238E27FC236}">
                <a16:creationId xmlns:a16="http://schemas.microsoft.com/office/drawing/2014/main" id="{9F7212E6-3C3D-A5CD-C795-E95302FD018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A291F1A-756A-C9DE-31BF-EECDB5AE8598}"/>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337797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3F6D4E-3D1F-7A5E-073A-8169FF96ACC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6334A7F-204D-484B-3115-5862A837C9F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EA440A8-6E81-29F2-8901-175EA28D7D91}"/>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497D520C-5FF2-E54D-A357-337B555CAC4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108921-1777-0D8A-0170-1F020E0065B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531840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DA0971E-F8FB-53D6-4BC1-EE9AC2F4A96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269CB7A-AE78-2440-1C63-38BCBD6D989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290DCD-E761-BC9B-04D2-D67813CD495C}"/>
              </a:ext>
            </a:extLst>
          </p:cNvPr>
          <p:cNvSpPr>
            <a:spLocks noGrp="1"/>
          </p:cNvSpPr>
          <p:nvPr>
            <p:ph type="dt" sz="half" idx="10"/>
          </p:nvPr>
        </p:nvSpPr>
        <p:spPr/>
        <p:txBody>
          <a:bodyPr/>
          <a:lstStyle/>
          <a:p>
            <a:fld id="{6125DE9F-F6E6-4730-8B09-4C80BDF5E639}" type="datetimeFigureOut">
              <a:rPr lang="nl-NL" smtClean="0"/>
              <a:t>25-8-2025</a:t>
            </a:fld>
            <a:endParaRPr lang="nl-NL"/>
          </a:p>
        </p:txBody>
      </p:sp>
      <p:sp>
        <p:nvSpPr>
          <p:cNvPr id="5" name="Tijdelijke aanduiding voor voettekst 4">
            <a:extLst>
              <a:ext uri="{FF2B5EF4-FFF2-40B4-BE49-F238E27FC236}">
                <a16:creationId xmlns:a16="http://schemas.microsoft.com/office/drawing/2014/main" id="{E3525904-2F40-E280-D0D5-455F19313BB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88B6D2-BC28-7C63-6C8E-B642A76806C2}"/>
              </a:ext>
            </a:extLst>
          </p:cNvPr>
          <p:cNvSpPr>
            <a:spLocks noGrp="1"/>
          </p:cNvSpPr>
          <p:nvPr>
            <p:ph type="sldNum" sz="quarter" idx="12"/>
          </p:nvPr>
        </p:nvSpPr>
        <p:spPr/>
        <p:txBody>
          <a:bodyPr/>
          <a:lstStyle/>
          <a:p>
            <a:fld id="{F0ED4146-672F-4122-A33F-45AEB5BD35DA}" type="slidenum">
              <a:rPr lang="nl-NL" smtClean="0"/>
              <a:t>‹nr.›</a:t>
            </a:fld>
            <a:endParaRPr lang="nl-NL"/>
          </a:p>
        </p:txBody>
      </p:sp>
    </p:spTree>
    <p:extLst>
      <p:ext uri="{BB962C8B-B14F-4D97-AF65-F5344CB8AC3E}">
        <p14:creationId xmlns:p14="http://schemas.microsoft.com/office/powerpoint/2010/main" val="2142703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F984F88-02BE-F22F-F848-B2592A970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F4DD046-F323-3C79-7FA4-5F2DCB58C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B10D2BE5-9000-DB34-3B24-A5005F2558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85000"/>
                  </a:schemeClr>
                </a:solidFill>
              </a:defRPr>
            </a:lvl1pPr>
          </a:lstStyle>
          <a:p>
            <a:fld id="{6125DE9F-F6E6-4730-8B09-4C80BDF5E639}" type="datetimeFigureOut">
              <a:rPr lang="nl-NL" smtClean="0"/>
              <a:pPr/>
              <a:t>25-8-2025</a:t>
            </a:fld>
            <a:endParaRPr lang="nl-NL" dirty="0"/>
          </a:p>
        </p:txBody>
      </p:sp>
      <p:sp>
        <p:nvSpPr>
          <p:cNvPr id="5" name="Tijdelijke aanduiding voor voettekst 4">
            <a:extLst>
              <a:ext uri="{FF2B5EF4-FFF2-40B4-BE49-F238E27FC236}">
                <a16:creationId xmlns:a16="http://schemas.microsoft.com/office/drawing/2014/main" id="{06B03038-2BF9-01CE-D39D-4E545DBC29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8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38399A6C-B427-B45A-E0D7-1F8708ECCC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F0ED4146-672F-4122-A33F-45AEB5BD35DA}" type="slidenum">
              <a:rPr lang="nl-NL" smtClean="0"/>
              <a:pPr/>
              <a:t>‹nr.›</a:t>
            </a:fld>
            <a:endParaRPr lang="nl-NL" dirty="0"/>
          </a:p>
        </p:txBody>
      </p:sp>
    </p:spTree>
    <p:extLst>
      <p:ext uri="{BB962C8B-B14F-4D97-AF65-F5344CB8AC3E}">
        <p14:creationId xmlns:p14="http://schemas.microsoft.com/office/powerpoint/2010/main" val="3388432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1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32.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30.png"/><Relationship Id="rId5" Type="http://schemas.microsoft.com/office/2007/relationships/media" Target="../media/media3.mp3"/><Relationship Id="rId10" Type="http://schemas.openxmlformats.org/officeDocument/2006/relationships/notesSlide" Target="../notesSlides/notesSlide14.xml"/><Relationship Id="rId4" Type="http://schemas.openxmlformats.org/officeDocument/2006/relationships/audio" Target="../media/media2.mp3"/><Relationship Id="rId9"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8.jpeg"/><Relationship Id="rId3" Type="http://schemas.openxmlformats.org/officeDocument/2006/relationships/image" Target="../media/image5.png"/><Relationship Id="rId7" Type="http://schemas.openxmlformats.org/officeDocument/2006/relationships/image" Target="../media/image3.png"/><Relationship Id="rId12" Type="http://schemas.openxmlformats.org/officeDocument/2006/relationships/image" Target="../media/image47.jpeg"/><Relationship Id="rId2" Type="http://schemas.openxmlformats.org/officeDocument/2006/relationships/image" Target="../media/image40.png"/><Relationship Id="rId16"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6.jpeg"/><Relationship Id="rId5" Type="http://schemas.openxmlformats.org/officeDocument/2006/relationships/image" Target="../media/image42.jpeg"/><Relationship Id="rId15" Type="http://schemas.openxmlformats.org/officeDocument/2006/relationships/image" Target="../media/image50.jpeg"/><Relationship Id="rId10" Type="http://schemas.openxmlformats.org/officeDocument/2006/relationships/image" Target="../media/image23.png"/><Relationship Id="rId4" Type="http://schemas.openxmlformats.org/officeDocument/2006/relationships/image" Target="../media/image41.jpeg"/><Relationship Id="rId9" Type="http://schemas.openxmlformats.org/officeDocument/2006/relationships/image" Target="../media/image45.jpeg"/><Relationship Id="rId1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descr="Afbeelding met Stillevenfotografie, overdekt, trofee, stilleven&#10;&#10;Door AI gegenereerde inhoud is mogelijk onjuist.">
            <a:extLst>
              <a:ext uri="{FF2B5EF4-FFF2-40B4-BE49-F238E27FC236}">
                <a16:creationId xmlns:a16="http://schemas.microsoft.com/office/drawing/2014/main" id="{5A57D55F-4E83-DF40-FA38-985B001DE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Titel 1">
            <a:extLst>
              <a:ext uri="{FF2B5EF4-FFF2-40B4-BE49-F238E27FC236}">
                <a16:creationId xmlns:a16="http://schemas.microsoft.com/office/drawing/2014/main" id="{BA308C8B-D0B2-0229-9CC3-901B696FB42D}"/>
              </a:ext>
            </a:extLst>
          </p:cNvPr>
          <p:cNvSpPr>
            <a:spLocks noGrp="1"/>
          </p:cNvSpPr>
          <p:nvPr>
            <p:ph type="ctrTitle"/>
          </p:nvPr>
        </p:nvSpPr>
        <p:spPr>
          <a:xfrm>
            <a:off x="0" y="3342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endParaRPr lang="nl-NL" sz="6600" b="1" noProof="0" dirty="0">
              <a:effectLst>
                <a:outerShdw blurRad="38100" dist="38100" dir="2700000" algn="tl">
                  <a:srgbClr val="000000">
                    <a:alpha val="43137"/>
                  </a:srgbClr>
                </a:outerShdw>
              </a:effectLst>
              <a:latin typeface="Maiandra GD" panose="020E0502030308020204" pitchFamily="34" charset="0"/>
            </a:endParaRPr>
          </a:p>
        </p:txBody>
      </p:sp>
      <p:sp>
        <p:nvSpPr>
          <p:cNvPr id="3" name="Ondertitel 2">
            <a:extLst>
              <a:ext uri="{FF2B5EF4-FFF2-40B4-BE49-F238E27FC236}">
                <a16:creationId xmlns:a16="http://schemas.microsoft.com/office/drawing/2014/main" id="{D2803786-BAE4-A7F2-D3BA-84E3D3D56F87}"/>
              </a:ext>
            </a:extLst>
          </p:cNvPr>
          <p:cNvSpPr>
            <a:spLocks noGrp="1"/>
          </p:cNvSpPr>
          <p:nvPr>
            <p:ph type="subTitle" idx="1"/>
          </p:nvPr>
        </p:nvSpPr>
        <p:spPr>
          <a:xfrm>
            <a:off x="100484" y="6322142"/>
            <a:ext cx="6713271" cy="535858"/>
          </a:xfrm>
        </p:spPr>
        <p:txBody>
          <a:bodyPr>
            <a:normAutofit/>
          </a:bodyPr>
          <a:lstStyle/>
          <a:p>
            <a:pPr algn="l"/>
            <a:r>
              <a:rPr lang="nl-NL" sz="28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Tree>
    <p:extLst>
      <p:ext uri="{BB962C8B-B14F-4D97-AF65-F5344CB8AC3E}">
        <p14:creationId xmlns:p14="http://schemas.microsoft.com/office/powerpoint/2010/main" val="2707377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296BB-A119-7C14-6402-1BB7992EC92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F3F68A-BE87-0911-7A55-BE79D28D6F96}"/>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6FF7D751-CB72-99A1-35E4-9D55D936A562}"/>
              </a:ext>
            </a:extLst>
          </p:cNvPr>
          <p:cNvSpPr>
            <a:spLocks noGrp="1"/>
          </p:cNvSpPr>
          <p:nvPr>
            <p:ph type="subTitle" idx="1"/>
          </p:nvPr>
        </p:nvSpPr>
        <p:spPr>
          <a:xfrm>
            <a:off x="0" y="1851742"/>
            <a:ext cx="12191999"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6E212ECA-820F-9707-6EB0-F43EF0363547}"/>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De Joodse feesten</a:t>
            </a:r>
          </a:p>
        </p:txBody>
      </p:sp>
      <p:pic>
        <p:nvPicPr>
          <p:cNvPr id="5" name="Tijdelijke aanduiding voor afbeelding 5" descr="Afbeelding met blauw, overdekt, stof&#10;&#10;Door AI gegenereerde inhoud is mogelijk onjuist.">
            <a:extLst>
              <a:ext uri="{FF2B5EF4-FFF2-40B4-BE49-F238E27FC236}">
                <a16:creationId xmlns:a16="http://schemas.microsoft.com/office/drawing/2014/main" id="{D19611B2-622C-D803-414F-0A424A5F996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157824" y="2414135"/>
            <a:ext cx="2042616" cy="1612868"/>
          </a:xfrm>
          <a:prstGeom prst="rect">
            <a:avLst/>
          </a:prstGeom>
        </p:spPr>
      </p:pic>
      <p:pic>
        <p:nvPicPr>
          <p:cNvPr id="6" name="Afbeelding 5" descr="Afbeelding met borduursel, handwerk, steek, textiel&#10;&#10;Door AI gegenereerde inhoud is mogelijk onjuist.">
            <a:extLst>
              <a:ext uri="{FF2B5EF4-FFF2-40B4-BE49-F238E27FC236}">
                <a16:creationId xmlns:a16="http://schemas.microsoft.com/office/drawing/2014/main" id="{7C759C19-1A1C-9E4C-4B41-B910F6EA2AE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5291099" y="3645338"/>
            <a:ext cx="2150489" cy="1622204"/>
          </a:xfrm>
          <a:prstGeom prst="rect">
            <a:avLst/>
          </a:prstGeom>
          <a:ln>
            <a:noFill/>
          </a:ln>
          <a:effectLst>
            <a:softEdge rad="63500"/>
          </a:effectLst>
        </p:spPr>
      </p:pic>
      <p:pic>
        <p:nvPicPr>
          <p:cNvPr id="7" name="Afbeelding 6" descr="Afbeelding met schoeisel, vloer, overdekt, laars&#10;&#10;Door AI gegenereerde inhoud is mogelijk onjuist.">
            <a:extLst>
              <a:ext uri="{FF2B5EF4-FFF2-40B4-BE49-F238E27FC236}">
                <a16:creationId xmlns:a16="http://schemas.microsoft.com/office/drawing/2014/main" id="{C229C38F-CBD1-90B1-4FAB-AF3403A018C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776237" y="4691348"/>
            <a:ext cx="2512239" cy="188417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814440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EDA2B-DE71-7EE0-A1B1-80A67CFDA8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7CE803-9BD8-AF19-72F4-CB8558CC7DEE}"/>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B19C043A-FAB5-6EEA-E142-D329818AFAFF}"/>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71FB7C24-82D7-31CA-0556-168ADAC501EF}"/>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De Joodse feesten</a:t>
            </a:r>
          </a:p>
        </p:txBody>
      </p:sp>
      <p:pic>
        <p:nvPicPr>
          <p:cNvPr id="5" name="Tijdelijke aanduiding voor afbeelding 5" descr="Afbeelding met blauw, overdekt, stof&#10;&#10;Door AI gegenereerde inhoud is mogelijk onjuist.">
            <a:extLst>
              <a:ext uri="{FF2B5EF4-FFF2-40B4-BE49-F238E27FC236}">
                <a16:creationId xmlns:a16="http://schemas.microsoft.com/office/drawing/2014/main" id="{F52CE15B-3656-69B7-F249-21803556FF7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157824" y="2414135"/>
            <a:ext cx="2042616" cy="1612868"/>
          </a:xfrm>
          <a:prstGeom prst="rect">
            <a:avLst/>
          </a:prstGeom>
        </p:spPr>
      </p:pic>
      <p:pic>
        <p:nvPicPr>
          <p:cNvPr id="8" name="Afbeelding 7" descr="Afbeelding met vloer&#10;&#10;Door AI gegenereerde inhoud is mogelijk onjuist.">
            <a:extLst>
              <a:ext uri="{FF2B5EF4-FFF2-40B4-BE49-F238E27FC236}">
                <a16:creationId xmlns:a16="http://schemas.microsoft.com/office/drawing/2014/main" id="{73312CE6-A4B1-CB00-B52C-C3674ADCB89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685358" y="1514622"/>
            <a:ext cx="1206236" cy="2010394"/>
          </a:xfrm>
          <a:prstGeom prst="rect">
            <a:avLst/>
          </a:prstGeom>
          <a:ln>
            <a:noFill/>
          </a:ln>
          <a:effectLst/>
        </p:spPr>
      </p:pic>
      <p:pic>
        <p:nvPicPr>
          <p:cNvPr id="9" name="Afbeelding 8" descr="Afbeelding met overdekt, keukenaccessoires, vloer, grijs&#10;&#10;Door AI gegenereerde inhoud is mogelijk onjuist.">
            <a:extLst>
              <a:ext uri="{FF2B5EF4-FFF2-40B4-BE49-F238E27FC236}">
                <a16:creationId xmlns:a16="http://schemas.microsoft.com/office/drawing/2014/main" id="{0A102EC7-C526-3C90-F794-DBB7A41944B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58476" y="4213634"/>
            <a:ext cx="1361742" cy="13617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Afbeelding 9" descr="Afbeelding met grond, kleding, kunst&#10;&#10;Door AI gegenereerde inhoud is mogelijk onjuist.">
            <a:extLst>
              <a:ext uri="{FF2B5EF4-FFF2-40B4-BE49-F238E27FC236}">
                <a16:creationId xmlns:a16="http://schemas.microsoft.com/office/drawing/2014/main" id="{9634A151-9C4C-2A81-43FC-B0BFDEA5EE03}"/>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a:xfrm>
            <a:off x="10200440" y="3757968"/>
            <a:ext cx="1361742" cy="12754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Afbeelding 10" descr="Afbeelding met Modeaccessoire, bandje, gesp, overdekt&#10;&#10;Door AI gegenereerde inhoud is mogelijk onjuist.">
            <a:extLst>
              <a:ext uri="{FF2B5EF4-FFF2-40B4-BE49-F238E27FC236}">
                <a16:creationId xmlns:a16="http://schemas.microsoft.com/office/drawing/2014/main" id="{0EF7D7A9-CCC7-C378-636A-0B98DDEA9440}"/>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10520870" y="5252988"/>
            <a:ext cx="1361742" cy="13617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3043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153936-4D60-CB55-F306-B28035BEBC48}"/>
              </a:ext>
            </a:extLst>
          </p:cNvPr>
          <p:cNvSpPr>
            <a:spLocks noGrp="1"/>
          </p:cNvSpPr>
          <p:nvPr>
            <p:ph type="title"/>
          </p:nvPr>
        </p:nvSpPr>
        <p:spPr/>
        <p:txBody>
          <a:bodyPr>
            <a:normAutofit/>
          </a:bodyPr>
          <a:lstStyle/>
          <a:p>
            <a:r>
              <a:rPr lang="nl-NL" sz="4000" dirty="0"/>
              <a:t>Keppel</a:t>
            </a:r>
          </a:p>
        </p:txBody>
      </p:sp>
      <p:pic>
        <p:nvPicPr>
          <p:cNvPr id="6" name="Tijdelijke aanduiding voor afbeelding 5" descr="Afbeelding met blauw, overdekt, stof&#10;&#10;Door AI gegenereerde inhoud is mogelijk onjuist.">
            <a:extLst>
              <a:ext uri="{FF2B5EF4-FFF2-40B4-BE49-F238E27FC236}">
                <a16:creationId xmlns:a16="http://schemas.microsoft.com/office/drawing/2014/main" id="{397BEA05-64E6-ECD6-1D2C-602D3321EFB0}"/>
              </a:ext>
            </a:extLst>
          </p:cNvPr>
          <p:cNvPicPr>
            <a:picLocks noGrp="1" noChangeAspect="1"/>
          </p:cNvPicPr>
          <p:nvPr>
            <p:ph type="pic" idx="1"/>
          </p:nvPr>
        </p:nvPicPr>
        <p:blipFill>
          <a:blip r:embed="rId3" cstate="screen">
            <a:extLst>
              <a:ext uri="{28A0092B-C50C-407E-A947-70E740481C1C}">
                <a14:useLocalDpi xmlns:a14="http://schemas.microsoft.com/office/drawing/2010/main" val="0"/>
              </a:ext>
            </a:extLst>
          </a:blip>
          <a:srcRect/>
          <a:stretch>
            <a:fillRect/>
          </a:stretch>
        </p:blipFill>
        <p:spPr>
          <a:xfrm>
            <a:off x="5661277" y="992187"/>
            <a:ext cx="6172200" cy="4873625"/>
          </a:xfrm>
        </p:spPr>
      </p:pic>
      <p:sp>
        <p:nvSpPr>
          <p:cNvPr id="4" name="Tijdelijke aanduiding voor tekst 3">
            <a:extLst>
              <a:ext uri="{FF2B5EF4-FFF2-40B4-BE49-F238E27FC236}">
                <a16:creationId xmlns:a16="http://schemas.microsoft.com/office/drawing/2014/main" id="{D1E1BE9C-269E-EEED-DD98-5869DCCBC3F0}"/>
              </a:ext>
            </a:extLst>
          </p:cNvPr>
          <p:cNvSpPr>
            <a:spLocks noGrp="1"/>
          </p:cNvSpPr>
          <p:nvPr>
            <p:ph type="body" sz="half" idx="2"/>
          </p:nvPr>
        </p:nvSpPr>
        <p:spPr>
          <a:xfrm>
            <a:off x="839787" y="2057400"/>
            <a:ext cx="4415607" cy="3811588"/>
          </a:xfrm>
        </p:spPr>
        <p:txBody>
          <a:bodyPr>
            <a:normAutofit/>
          </a:bodyPr>
          <a:lstStyle/>
          <a:p>
            <a:r>
              <a:rPr lang="nl-NL" sz="2000" dirty="0"/>
              <a:t>Een </a:t>
            </a:r>
            <a:r>
              <a:rPr lang="nl-NL" sz="2000" dirty="0" err="1"/>
              <a:t>keppel</a:t>
            </a:r>
            <a:r>
              <a:rPr lang="nl-NL" sz="2000" dirty="0"/>
              <a:t> is het meest bekende kenmerk dat iemand Joods is. </a:t>
            </a:r>
            <a:br>
              <a:rPr lang="nl-NL" sz="2000" dirty="0"/>
            </a:br>
            <a:r>
              <a:rPr lang="nl-NL" sz="2000" dirty="0"/>
              <a:t>De kenner kan aan een keppel vaak ook zien bij welke groepering de drager hoort. </a:t>
            </a:r>
          </a:p>
          <a:p>
            <a:r>
              <a:rPr lang="nl-NL" sz="2000" dirty="0"/>
              <a:t>De keppel herinnert je eraan dat er iets boven je is; je mag/moet onder de koepel van de hemel leven.</a:t>
            </a:r>
          </a:p>
        </p:txBody>
      </p:sp>
      <p:sp>
        <p:nvSpPr>
          <p:cNvPr id="7" name="Tekstvak 6">
            <a:extLst>
              <a:ext uri="{FF2B5EF4-FFF2-40B4-BE49-F238E27FC236}">
                <a16:creationId xmlns:a16="http://schemas.microsoft.com/office/drawing/2014/main" id="{F97FDE86-9757-2E8D-B6E1-E7195F6DA6FC}"/>
              </a:ext>
            </a:extLst>
          </p:cNvPr>
          <p:cNvSpPr txBox="1"/>
          <p:nvPr/>
        </p:nvSpPr>
        <p:spPr>
          <a:xfrm>
            <a:off x="4225618" y="6456726"/>
            <a:ext cx="3588170" cy="369332"/>
          </a:xfrm>
          <a:prstGeom prst="rect">
            <a:avLst/>
          </a:prstGeom>
          <a:noFill/>
        </p:spPr>
        <p:txBody>
          <a:bodyPr wrap="square" rtlCol="0">
            <a:spAutoFit/>
          </a:bodyPr>
          <a:lstStyle/>
          <a:p>
            <a:pPr algn="ctr"/>
            <a:r>
              <a:rPr lang="nl-NL" dirty="0">
                <a:hlinkClick r:id="" action="ppaction://noaction"/>
              </a:rPr>
              <a:t>meer…</a:t>
            </a:r>
            <a:endParaRPr lang="nl-NL" dirty="0"/>
          </a:p>
        </p:txBody>
      </p:sp>
    </p:spTree>
    <p:extLst>
      <p:ext uri="{BB962C8B-B14F-4D97-AF65-F5344CB8AC3E}">
        <p14:creationId xmlns:p14="http://schemas.microsoft.com/office/powerpoint/2010/main" val="99732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2BFE8-6419-7350-FDAF-7A1DD06EE20B}"/>
              </a:ext>
            </a:extLst>
          </p:cNvPr>
          <p:cNvSpPr>
            <a:spLocks noGrp="1"/>
          </p:cNvSpPr>
          <p:nvPr>
            <p:ph type="title"/>
          </p:nvPr>
        </p:nvSpPr>
        <p:spPr>
          <a:xfrm>
            <a:off x="839788" y="457200"/>
            <a:ext cx="4724401" cy="1600200"/>
          </a:xfrm>
        </p:spPr>
        <p:txBody>
          <a:bodyPr>
            <a:normAutofit/>
          </a:bodyPr>
          <a:lstStyle/>
          <a:p>
            <a:r>
              <a:rPr lang="nl-NL" sz="4000" dirty="0"/>
              <a:t>Kan met twee oren</a:t>
            </a:r>
          </a:p>
        </p:txBody>
      </p:sp>
      <p:sp>
        <p:nvSpPr>
          <p:cNvPr id="4" name="Tijdelijke aanduiding voor tekst 3">
            <a:extLst>
              <a:ext uri="{FF2B5EF4-FFF2-40B4-BE49-F238E27FC236}">
                <a16:creationId xmlns:a16="http://schemas.microsoft.com/office/drawing/2014/main" id="{C7F9D7FE-AADF-FBBE-8F9B-CD02CBD1F2B9}"/>
              </a:ext>
            </a:extLst>
          </p:cNvPr>
          <p:cNvSpPr>
            <a:spLocks noGrp="1"/>
          </p:cNvSpPr>
          <p:nvPr>
            <p:ph type="body" sz="half" idx="2"/>
          </p:nvPr>
        </p:nvSpPr>
        <p:spPr>
          <a:xfrm>
            <a:off x="839788" y="2057400"/>
            <a:ext cx="5455134" cy="3811588"/>
          </a:xfrm>
        </p:spPr>
        <p:txBody>
          <a:bodyPr/>
          <a:lstStyle/>
          <a:p>
            <a:r>
              <a:rPr lang="nl-NL" dirty="0"/>
              <a:t>De rabbijnen noemen twaalf gelegenheden waarbij men de handen (ritueel) moet wassen, bv. na het opstaan en voor het eten, maar ook voor het bidden. Daarom vind je bij de zgn. “Klaagmuur” ook kranen – en kannen.</a:t>
            </a:r>
          </a:p>
          <a:p>
            <a:r>
              <a:rPr lang="nl-NL" dirty="0"/>
              <a:t>Van de twee handvatten is er één om met “onreine”, ongewassen hand te gebruiken; </a:t>
            </a:r>
            <a:br>
              <a:rPr lang="nl-NL" dirty="0"/>
            </a:br>
            <a:r>
              <a:rPr lang="nl-NL" dirty="0"/>
              <a:t>de andere gebruik je juist met een gewassen hand.</a:t>
            </a:r>
          </a:p>
        </p:txBody>
      </p:sp>
      <p:pic>
        <p:nvPicPr>
          <p:cNvPr id="6" name="Afbeelding 5" descr="Afbeelding met overdekt, keukenaccessoires, vloer, grijs&#10;&#10;Door AI gegenereerde inhoud is mogelijk onjuist.">
            <a:extLst>
              <a:ext uri="{FF2B5EF4-FFF2-40B4-BE49-F238E27FC236}">
                <a16:creationId xmlns:a16="http://schemas.microsoft.com/office/drawing/2014/main" id="{9AB56E01-80E4-3797-2C1A-B59DBF463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5894" y="152399"/>
            <a:ext cx="4724401" cy="47244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Afbeelding 7" descr="Afbeelding met metaal, embleem, tekst, munt&#10;&#10;Door AI gegenereerde inhoud is mogelijk onjuist.">
            <a:extLst>
              <a:ext uri="{FF2B5EF4-FFF2-40B4-BE49-F238E27FC236}">
                <a16:creationId xmlns:a16="http://schemas.microsoft.com/office/drawing/2014/main" id="{BF5A9016-6D8C-BCD1-AE69-EBF5CA8F1D9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025414" y="3963194"/>
            <a:ext cx="2600960" cy="26009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8745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6593A-CA7E-2747-B808-45C5204DAF44}"/>
              </a:ext>
            </a:extLst>
          </p:cNvPr>
          <p:cNvSpPr>
            <a:spLocks noGrp="1"/>
          </p:cNvSpPr>
          <p:nvPr>
            <p:ph type="title"/>
          </p:nvPr>
        </p:nvSpPr>
        <p:spPr/>
        <p:txBody>
          <a:bodyPr>
            <a:normAutofit/>
          </a:bodyPr>
          <a:lstStyle/>
          <a:p>
            <a:r>
              <a:rPr lang="nl-NL" sz="4000" dirty="0">
                <a:solidFill>
                  <a:schemeClr val="bg1">
                    <a:lumMod val="95000"/>
                  </a:schemeClr>
                </a:solidFill>
              </a:rPr>
              <a:t>Mezoeza</a:t>
            </a:r>
          </a:p>
        </p:txBody>
      </p:sp>
      <p:sp>
        <p:nvSpPr>
          <p:cNvPr id="4" name="Tijdelijke aanduiding voor tekst 3">
            <a:extLst>
              <a:ext uri="{FF2B5EF4-FFF2-40B4-BE49-F238E27FC236}">
                <a16:creationId xmlns:a16="http://schemas.microsoft.com/office/drawing/2014/main" id="{92BDAA6F-FBC0-ABBA-DFD8-0DA0BA2B7EAB}"/>
              </a:ext>
            </a:extLst>
          </p:cNvPr>
          <p:cNvSpPr>
            <a:spLocks noGrp="1"/>
          </p:cNvSpPr>
          <p:nvPr>
            <p:ph type="body" sz="half" idx="2"/>
          </p:nvPr>
        </p:nvSpPr>
        <p:spPr>
          <a:xfrm>
            <a:off x="839788" y="2057399"/>
            <a:ext cx="4819867" cy="4800601"/>
          </a:xfrm>
        </p:spPr>
        <p:txBody>
          <a:bodyPr>
            <a:normAutofit/>
          </a:bodyPr>
          <a:lstStyle/>
          <a:p>
            <a:r>
              <a:rPr lang="nl-NL" dirty="0"/>
              <a:t>God zegt over zijn geboden: </a:t>
            </a:r>
            <a:br>
              <a:rPr lang="nl-NL" dirty="0"/>
            </a:br>
            <a:r>
              <a:rPr lang="nl-NL" dirty="0"/>
              <a:t>“U zult ze schrijven op uw deurposten</a:t>
            </a:r>
            <a:br>
              <a:rPr lang="nl-NL" dirty="0"/>
            </a:br>
            <a:r>
              <a:rPr lang="nl-NL" dirty="0"/>
              <a:t>  en op uw poorten.”</a:t>
            </a:r>
          </a:p>
          <a:p>
            <a:r>
              <a:rPr lang="nl-NL" dirty="0"/>
              <a:t>Daarom is op de deurposten van Joodse huizen een kokertje bevestigd waarin </a:t>
            </a:r>
            <a:br>
              <a:rPr lang="nl-NL" dirty="0"/>
            </a:br>
            <a:r>
              <a:rPr lang="nl-NL" dirty="0"/>
              <a:t>een rolletje met woorden uit Gods wet</a:t>
            </a:r>
            <a:br>
              <a:rPr lang="nl-NL" dirty="0"/>
            </a:br>
            <a:r>
              <a:rPr lang="nl-NL" dirty="0"/>
              <a:t>is aangebracht.</a:t>
            </a:r>
          </a:p>
          <a:p>
            <a:r>
              <a:rPr lang="nl-NL" dirty="0"/>
              <a:t>Op het kokertje is doorgaans een </a:t>
            </a:r>
            <a:r>
              <a:rPr lang="he-IL" sz="2800" dirty="0">
                <a:latin typeface="David" panose="020E0502060401010101" pitchFamily="34" charset="-79"/>
                <a:cs typeface="David" panose="020E0502060401010101" pitchFamily="34" charset="-79"/>
              </a:rPr>
              <a:t>ש</a:t>
            </a:r>
            <a:r>
              <a:rPr lang="nl-NL" dirty="0"/>
              <a:t> (</a:t>
            </a:r>
            <a:r>
              <a:rPr lang="nl-NL" dirty="0" err="1"/>
              <a:t>sjin</a:t>
            </a:r>
            <a:r>
              <a:rPr lang="nl-NL" dirty="0"/>
              <a:t>) te vinden, de eerste letter van</a:t>
            </a:r>
            <a:r>
              <a:rPr lang="he-IL" sz="2400" dirty="0">
                <a:latin typeface="David" panose="020E0502060401010101" pitchFamily="34" charset="-79"/>
                <a:cs typeface="David" panose="020E0502060401010101" pitchFamily="34" charset="-79"/>
              </a:rPr>
              <a:t>שדי</a:t>
            </a:r>
            <a:r>
              <a:rPr lang="he-IL" dirty="0">
                <a:latin typeface="David" panose="020E0502060401010101" pitchFamily="34" charset="-79"/>
                <a:cs typeface="David" panose="020E0502060401010101" pitchFamily="34" charset="-79"/>
              </a:rPr>
              <a:t> </a:t>
            </a:r>
            <a:r>
              <a:rPr lang="nl-NL" dirty="0">
                <a:latin typeface="David" panose="020E0502060401010101" pitchFamily="34" charset="-79"/>
                <a:cs typeface="David" panose="020E0502060401010101" pitchFamily="34" charset="-79"/>
              </a:rPr>
              <a:t> </a:t>
            </a:r>
            <a:r>
              <a:rPr lang="nl-NL" dirty="0" err="1"/>
              <a:t>Sjaddai</a:t>
            </a:r>
            <a:r>
              <a:rPr lang="nl-NL" dirty="0"/>
              <a:t> (“de Almachtige”).</a:t>
            </a:r>
          </a:p>
        </p:txBody>
      </p:sp>
      <p:pic>
        <p:nvPicPr>
          <p:cNvPr id="10" name="Afbeelding 9" descr="Afbeelding met vloer&#10;&#10;Door AI gegenereerde inhoud is mogelijk onjuist.">
            <a:extLst>
              <a:ext uri="{FF2B5EF4-FFF2-40B4-BE49-F238E27FC236}">
                <a16:creationId xmlns:a16="http://schemas.microsoft.com/office/drawing/2014/main" id="{4EC5CAA1-6D68-0B52-EA56-3A2BF3C7D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0"/>
            <a:ext cx="4114800" cy="6858000"/>
          </a:xfrm>
          <a:prstGeom prst="rect">
            <a:avLst/>
          </a:prstGeom>
          <a:ln>
            <a:noFill/>
          </a:ln>
          <a:effectLst>
            <a:softEdge rad="112500"/>
          </a:effectLst>
        </p:spPr>
      </p:pic>
      <p:pic>
        <p:nvPicPr>
          <p:cNvPr id="12" name="Afbeelding 11" descr="Afbeelding met tekst, papier, brief, document&#10;&#10;Door AI gegenereerde inhoud is mogelijk onjuist.">
            <a:extLst>
              <a:ext uri="{FF2B5EF4-FFF2-40B4-BE49-F238E27FC236}">
                <a16:creationId xmlns:a16="http://schemas.microsoft.com/office/drawing/2014/main" id="{C8123719-70A8-C384-BBFA-2754440F2B0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792313" y="3542097"/>
            <a:ext cx="3386789" cy="3315903"/>
          </a:xfrm>
          <a:prstGeom prst="rect">
            <a:avLst/>
          </a:prstGeom>
        </p:spPr>
      </p:pic>
    </p:spTree>
    <p:extLst>
      <p:ext uri="{BB962C8B-B14F-4D97-AF65-F5344CB8AC3E}">
        <p14:creationId xmlns:p14="http://schemas.microsoft.com/office/powerpoint/2010/main" val="209971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descr="Afbeelding met grond, kleding, kunst&#10;&#10;Door AI gegenereerde inhoud is mogelijk onjuist.">
            <a:extLst>
              <a:ext uri="{FF2B5EF4-FFF2-40B4-BE49-F238E27FC236}">
                <a16:creationId xmlns:a16="http://schemas.microsoft.com/office/drawing/2014/main" id="{D8CEAB65-1C11-617E-F618-2E5A5BDEEA2C}"/>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20" y="10"/>
            <a:ext cx="8668492" cy="6857990"/>
          </a:xfrm>
          <a:prstGeom prst="rect">
            <a:avLst/>
          </a:prstGeom>
        </p:spPr>
      </p:pic>
      <p:sp>
        <p:nvSpPr>
          <p:cNvPr id="24" name="Rectangle 16">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23F523E4-F64A-D448-F37D-0D9F5B5FEB6D}"/>
              </a:ext>
            </a:extLst>
          </p:cNvPr>
          <p:cNvSpPr>
            <a:spLocks noGrp="1"/>
          </p:cNvSpPr>
          <p:nvPr>
            <p:ph type="title"/>
          </p:nvPr>
        </p:nvSpPr>
        <p:spPr>
          <a:xfrm>
            <a:off x="8210349" y="457200"/>
            <a:ext cx="3623663" cy="1602000"/>
          </a:xfrm>
        </p:spPr>
        <p:txBody>
          <a:bodyPr vert="horz" lIns="91440" tIns="45720" rIns="91440" bIns="45720" rtlCol="0" anchor="ctr">
            <a:normAutofit/>
          </a:bodyPr>
          <a:lstStyle/>
          <a:p>
            <a:r>
              <a:rPr lang="en-US" sz="4000" dirty="0">
                <a:solidFill>
                  <a:schemeClr val="bg1"/>
                </a:solidFill>
              </a:rPr>
              <a:t>Gebedsmantel</a:t>
            </a:r>
          </a:p>
        </p:txBody>
      </p:sp>
      <p:sp>
        <p:nvSpPr>
          <p:cNvPr id="4" name="Tijdelijke aanduiding voor tekst 3">
            <a:extLst>
              <a:ext uri="{FF2B5EF4-FFF2-40B4-BE49-F238E27FC236}">
                <a16:creationId xmlns:a16="http://schemas.microsoft.com/office/drawing/2014/main" id="{8DBDBADC-95BB-34CC-E502-F6E762FE068F}"/>
              </a:ext>
            </a:extLst>
          </p:cNvPr>
          <p:cNvSpPr>
            <a:spLocks noGrp="1"/>
          </p:cNvSpPr>
          <p:nvPr>
            <p:ph type="body" sz="half" idx="2"/>
          </p:nvPr>
        </p:nvSpPr>
        <p:spPr>
          <a:xfrm>
            <a:off x="8210349" y="2286000"/>
            <a:ext cx="3877818" cy="3639312"/>
          </a:xfrm>
        </p:spPr>
        <p:txBody>
          <a:bodyPr vert="horz" lIns="91440" tIns="45720" rIns="91440" bIns="45720" rtlCol="0" anchor="t">
            <a:normAutofit/>
          </a:bodyPr>
          <a:lstStyle/>
          <a:p>
            <a:r>
              <a:rPr lang="nl-NL" noProof="0" dirty="0">
                <a:solidFill>
                  <a:schemeClr val="bg1"/>
                </a:solidFill>
              </a:rPr>
              <a:t>De </a:t>
            </a:r>
            <a:r>
              <a:rPr lang="nl-NL" b="1" noProof="0" dirty="0">
                <a:solidFill>
                  <a:srgbClr val="FFC000"/>
                </a:solidFill>
                <a:latin typeface="Cavolini" panose="03000502040302020204" pitchFamily="66" charset="0"/>
                <a:cs typeface="Cavolini" panose="03000502040302020204" pitchFamily="66" charset="0"/>
              </a:rPr>
              <a:t>talliet</a:t>
            </a:r>
            <a:r>
              <a:rPr lang="nl-NL" noProof="0" dirty="0">
                <a:solidFill>
                  <a:schemeClr val="bg1"/>
                </a:solidFill>
              </a:rPr>
              <a:t> wordt tijdens </a:t>
            </a:r>
            <a:br>
              <a:rPr lang="nl-NL" noProof="0" dirty="0">
                <a:solidFill>
                  <a:schemeClr val="bg1"/>
                </a:solidFill>
              </a:rPr>
            </a:br>
            <a:r>
              <a:rPr lang="nl-NL" noProof="0" dirty="0">
                <a:solidFill>
                  <a:schemeClr val="bg1"/>
                </a:solidFill>
              </a:rPr>
              <a:t>het bidden gedragen. </a:t>
            </a:r>
          </a:p>
          <a:p>
            <a:r>
              <a:rPr lang="nl-NL" noProof="0" dirty="0">
                <a:solidFill>
                  <a:schemeClr val="bg1"/>
                </a:solidFill>
              </a:rPr>
              <a:t>Aan de vier hoeken van het kleed vind je de </a:t>
            </a:r>
            <a:r>
              <a:rPr lang="nl-NL" b="1" noProof="0" dirty="0" err="1">
                <a:solidFill>
                  <a:srgbClr val="FFC000"/>
                </a:solidFill>
                <a:latin typeface="Cavolini" panose="03000502040302020204" pitchFamily="66" charset="0"/>
                <a:cs typeface="Cavolini" panose="03000502040302020204" pitchFamily="66" charset="0"/>
              </a:rPr>
              <a:t>tsietsiet</a:t>
            </a:r>
            <a:r>
              <a:rPr lang="nl-NL" noProof="0" dirty="0">
                <a:solidFill>
                  <a:schemeClr val="bg1"/>
                </a:solidFill>
              </a:rPr>
              <a:t>, </a:t>
            </a:r>
            <a:br>
              <a:rPr lang="nl-NL" noProof="0" dirty="0">
                <a:solidFill>
                  <a:schemeClr val="bg1"/>
                </a:solidFill>
              </a:rPr>
            </a:br>
            <a:r>
              <a:rPr lang="nl-NL" noProof="0" dirty="0">
                <a:solidFill>
                  <a:schemeClr val="bg1"/>
                </a:solidFill>
              </a:rPr>
              <a:t>“schouwdraden” of ook wel “gedenkkwasten” (naar het gebod in Numeri 15:38-40).</a:t>
            </a:r>
          </a:p>
        </p:txBody>
      </p:sp>
    </p:spTree>
    <p:extLst>
      <p:ext uri="{BB962C8B-B14F-4D97-AF65-F5344CB8AC3E}">
        <p14:creationId xmlns:p14="http://schemas.microsoft.com/office/powerpoint/2010/main" val="3560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A371F4-78CE-8150-C853-59B7E56A27BE}"/>
              </a:ext>
            </a:extLst>
          </p:cNvPr>
          <p:cNvSpPr>
            <a:spLocks noGrp="1"/>
          </p:cNvSpPr>
          <p:nvPr>
            <p:ph type="title"/>
          </p:nvPr>
        </p:nvSpPr>
        <p:spPr/>
        <p:txBody>
          <a:bodyPr>
            <a:normAutofit/>
          </a:bodyPr>
          <a:lstStyle/>
          <a:p>
            <a:r>
              <a:rPr lang="nl-NL" sz="4000" dirty="0"/>
              <a:t>Gebedsriemen</a:t>
            </a:r>
          </a:p>
        </p:txBody>
      </p:sp>
      <p:sp>
        <p:nvSpPr>
          <p:cNvPr id="4" name="Tijdelijke aanduiding voor tekst 3">
            <a:extLst>
              <a:ext uri="{FF2B5EF4-FFF2-40B4-BE49-F238E27FC236}">
                <a16:creationId xmlns:a16="http://schemas.microsoft.com/office/drawing/2014/main" id="{454AF55F-1AC1-FBA9-C7CE-8DC005333CCB}"/>
              </a:ext>
            </a:extLst>
          </p:cNvPr>
          <p:cNvSpPr>
            <a:spLocks noGrp="1"/>
          </p:cNvSpPr>
          <p:nvPr>
            <p:ph type="body" sz="half" idx="2"/>
          </p:nvPr>
        </p:nvSpPr>
        <p:spPr>
          <a:xfrm>
            <a:off x="839788" y="2057400"/>
            <a:ext cx="4907869" cy="4632158"/>
          </a:xfrm>
        </p:spPr>
        <p:txBody>
          <a:bodyPr>
            <a:normAutofit/>
          </a:bodyPr>
          <a:lstStyle/>
          <a:p>
            <a:r>
              <a:rPr lang="nl-NL" dirty="0"/>
              <a:t>God zegt over zijn geboden:</a:t>
            </a:r>
            <a:br>
              <a:rPr lang="nl-NL" dirty="0"/>
            </a:br>
            <a:r>
              <a:rPr lang="nl-NL" dirty="0"/>
              <a:t>“Bind ze als een teken op uw hand, </a:t>
            </a:r>
            <a:br>
              <a:rPr lang="nl-NL" dirty="0"/>
            </a:br>
            <a:r>
              <a:rPr lang="nl-NL" dirty="0"/>
              <a:t>  laat ze als een voorhoofdsband </a:t>
            </a:r>
            <a:br>
              <a:rPr lang="nl-NL" dirty="0"/>
            </a:br>
            <a:r>
              <a:rPr lang="nl-NL" dirty="0"/>
              <a:t>  tussen uw ogen zijn.”</a:t>
            </a:r>
          </a:p>
          <a:p>
            <a:r>
              <a:rPr lang="nl-NL" dirty="0"/>
              <a:t>Daarvoor zijn de </a:t>
            </a:r>
            <a:r>
              <a:rPr lang="nl-NL" b="1" dirty="0" err="1">
                <a:solidFill>
                  <a:srgbClr val="FFC000"/>
                </a:solidFill>
                <a:latin typeface="Cavolini" panose="03000502040302020204" pitchFamily="66" charset="0"/>
                <a:cs typeface="Cavolini" panose="03000502040302020204" pitchFamily="66" charset="0"/>
              </a:rPr>
              <a:t>tefilien</a:t>
            </a:r>
            <a:r>
              <a:rPr lang="nl-NL" dirty="0"/>
              <a:t>.</a:t>
            </a:r>
            <a:br>
              <a:rPr lang="nl-NL" dirty="0"/>
            </a:br>
            <a:r>
              <a:rPr lang="nl-NL" dirty="0"/>
              <a:t>Gods geboden worden bij het bidden “op het lijf gebonden”. </a:t>
            </a:r>
            <a:br>
              <a:rPr lang="nl-NL" dirty="0"/>
            </a:br>
            <a:r>
              <a:rPr lang="nl-NL" dirty="0"/>
              <a:t>Met de gebedsriemen bevestig je namelijk “huisjes” met daarin bepaalde geboden op je hoofd en je arm.</a:t>
            </a:r>
          </a:p>
        </p:txBody>
      </p:sp>
      <p:pic>
        <p:nvPicPr>
          <p:cNvPr id="10" name="Afbeelding 9" descr="Afbeelding met Modeaccessoire, bandje, gesp, overdekt&#10;&#10;Door AI gegenereerde inhoud is mogelijk onjuist.">
            <a:extLst>
              <a:ext uri="{FF2B5EF4-FFF2-40B4-BE49-F238E27FC236}">
                <a16:creationId xmlns:a16="http://schemas.microsoft.com/office/drawing/2014/main" id="{8C0C568F-CB8F-34F1-2B58-480A030165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281" y="188594"/>
            <a:ext cx="5831839" cy="32804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Afbeelding 11" descr="Afbeelding met riem, bandje, overdekt&#10;&#10;Door AI gegenereerde inhoud is mogelijk onjuist.">
            <a:extLst>
              <a:ext uri="{FF2B5EF4-FFF2-40B4-BE49-F238E27FC236}">
                <a16:creationId xmlns:a16="http://schemas.microsoft.com/office/drawing/2014/main" id="{3B610F4F-B033-65ED-BDCE-C04DCAE37BC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11439" y="3672206"/>
            <a:ext cx="2997200" cy="2997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9324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D066A-E815-D6C4-9847-5791C0003C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06ADBA-792B-0380-AD5D-787DE1ED74C8}"/>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94DF4DC0-F4E0-F07A-5C52-D3AB3796AB90}"/>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E079AAE2-5417-2ACD-FDB6-9DB9653E26D7}"/>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De Joodse feesten</a:t>
            </a:r>
          </a:p>
        </p:txBody>
      </p:sp>
      <p:pic>
        <p:nvPicPr>
          <p:cNvPr id="6" name="Afbeelding 5" descr="Afbeelding met borduursel, handwerk, steek, textiel&#10;&#10;Door AI gegenereerde inhoud is mogelijk onjuist.">
            <a:extLst>
              <a:ext uri="{FF2B5EF4-FFF2-40B4-BE49-F238E27FC236}">
                <a16:creationId xmlns:a16="http://schemas.microsoft.com/office/drawing/2014/main" id="{68D10810-3328-915C-07BF-3A2C2B1116A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291099" y="3646102"/>
            <a:ext cx="2150489"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Afbeelding 7">
            <a:extLst>
              <a:ext uri="{FF2B5EF4-FFF2-40B4-BE49-F238E27FC236}">
                <a16:creationId xmlns:a16="http://schemas.microsoft.com/office/drawing/2014/main" id="{BBD44C26-6AD8-1D6A-FAEB-B4AA9AC949AA}"/>
              </a:ext>
            </a:extLst>
          </p:cNvPr>
          <p:cNvPicPr>
            <a:picLocks noChangeAspect="1"/>
          </p:cNvPicPr>
          <p:nvPr/>
        </p:nvPicPr>
        <p:blipFill>
          <a:blip r:embed="rId4" cstate="screen">
            <a:extLst>
              <a:ext uri="{28A0092B-C50C-407E-A947-70E740481C1C}">
                <a14:useLocalDpi xmlns:a14="http://schemas.microsoft.com/office/drawing/2010/main" val="0"/>
              </a:ext>
            </a:extLst>
          </a:blip>
          <a:stretch/>
        </p:blipFill>
        <p:spPr>
          <a:xfrm>
            <a:off x="10546303" y="3650736"/>
            <a:ext cx="1350198"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Afbeelding 8" descr="Afbeelding met Stillevenfotografie, overdekt, trofee, koper&#10;&#10;Door AI gegenereerde inhoud is mogelijk onjuist.">
            <a:extLst>
              <a:ext uri="{FF2B5EF4-FFF2-40B4-BE49-F238E27FC236}">
                <a16:creationId xmlns:a16="http://schemas.microsoft.com/office/drawing/2014/main" id="{AEC101E7-89D5-A88E-BA14-625E2F8A10E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777293" y="3646102"/>
            <a:ext cx="2433305"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8745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EE1CA-F8E0-4523-6C9C-CADC9B8932A8}"/>
              </a:ext>
            </a:extLst>
          </p:cNvPr>
          <p:cNvSpPr>
            <a:spLocks noGrp="1"/>
          </p:cNvSpPr>
          <p:nvPr>
            <p:ph type="title"/>
          </p:nvPr>
        </p:nvSpPr>
        <p:spPr/>
        <p:txBody>
          <a:bodyPr>
            <a:normAutofit/>
          </a:bodyPr>
          <a:lstStyle/>
          <a:p>
            <a:r>
              <a:rPr lang="nl-NL" sz="4000" dirty="0"/>
              <a:t>Sjabbat</a:t>
            </a:r>
          </a:p>
        </p:txBody>
      </p:sp>
      <p:sp>
        <p:nvSpPr>
          <p:cNvPr id="4" name="Tijdelijke aanduiding voor tekst 3">
            <a:extLst>
              <a:ext uri="{FF2B5EF4-FFF2-40B4-BE49-F238E27FC236}">
                <a16:creationId xmlns:a16="http://schemas.microsoft.com/office/drawing/2014/main" id="{887BCD93-A052-A9A5-F8D8-55FC79A8F9A6}"/>
              </a:ext>
            </a:extLst>
          </p:cNvPr>
          <p:cNvSpPr>
            <a:spLocks noGrp="1"/>
          </p:cNvSpPr>
          <p:nvPr>
            <p:ph type="body" sz="half" idx="2"/>
          </p:nvPr>
        </p:nvSpPr>
        <p:spPr>
          <a:xfrm>
            <a:off x="839788" y="2057400"/>
            <a:ext cx="4377106" cy="4343400"/>
          </a:xfrm>
        </p:spPr>
        <p:txBody>
          <a:bodyPr/>
          <a:lstStyle/>
          <a:p>
            <a:r>
              <a:rPr lang="nl-NL" dirty="0"/>
              <a:t>Heel belangrijk is in het Jodendom de Sjabbat. Die begint op </a:t>
            </a:r>
            <a:r>
              <a:rPr lang="nl-NL" dirty="0" err="1"/>
              <a:t>vrijdag-avond</a:t>
            </a:r>
            <a:r>
              <a:rPr lang="nl-NL" dirty="0"/>
              <a:t>, met een uitgebreide maaltijd.</a:t>
            </a:r>
          </a:p>
          <a:p>
            <a:r>
              <a:rPr lang="nl-NL" dirty="0"/>
              <a:t>Op tafel vind je dan o.a. twee kaarsen, die net voor sjabbat zijn aangestoken, en twee gevlochten broden, die bedekt zijn met een speciaal kleedje.</a:t>
            </a:r>
          </a:p>
        </p:txBody>
      </p:sp>
      <p:pic>
        <p:nvPicPr>
          <p:cNvPr id="6" name="Afbeelding 5" descr="Afbeelding met borduursel, handwerk, steek, textiel&#10;&#10;Door AI gegenereerde inhoud is mogelijk onjuist.">
            <a:extLst>
              <a:ext uri="{FF2B5EF4-FFF2-40B4-BE49-F238E27FC236}">
                <a16:creationId xmlns:a16="http://schemas.microsoft.com/office/drawing/2014/main" id="{21F7CBF0-6AD0-6980-F340-F1AADCC1A0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983" y="1970486"/>
            <a:ext cx="5865017" cy="4887513"/>
          </a:xfrm>
          <a:prstGeom prst="rect">
            <a:avLst/>
          </a:prstGeom>
          <a:ln>
            <a:noFill/>
          </a:ln>
          <a:effectLst>
            <a:softEdge rad="317500"/>
          </a:effectLst>
        </p:spPr>
      </p:pic>
      <p:pic>
        <p:nvPicPr>
          <p:cNvPr id="8" name="Afbeelding 7" descr="Afbeelding met kaars, overdekt, Kaarshouder, cilinder&#10;&#10;Door AI gegenereerde inhoud is mogelijk onjuist.">
            <a:extLst>
              <a:ext uri="{FF2B5EF4-FFF2-40B4-BE49-F238E27FC236}">
                <a16:creationId xmlns:a16="http://schemas.microsoft.com/office/drawing/2014/main" id="{A5F14B8B-470E-CD64-18DC-6CEFFC4DF08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771253" y="396029"/>
            <a:ext cx="1866443" cy="3032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436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90923C-075C-03B9-B718-D42E89244234}"/>
              </a:ext>
            </a:extLst>
          </p:cNvPr>
          <p:cNvSpPr>
            <a:spLocks noGrp="1"/>
          </p:cNvSpPr>
          <p:nvPr>
            <p:ph type="title"/>
          </p:nvPr>
        </p:nvSpPr>
        <p:spPr/>
        <p:txBody>
          <a:bodyPr>
            <a:normAutofit/>
          </a:bodyPr>
          <a:lstStyle/>
          <a:p>
            <a:r>
              <a:rPr lang="nl-NL" sz="4000" dirty="0"/>
              <a:t>Havdala</a:t>
            </a:r>
          </a:p>
        </p:txBody>
      </p:sp>
      <p:sp>
        <p:nvSpPr>
          <p:cNvPr id="4" name="Tijdelijke aanduiding voor tekst 3">
            <a:extLst>
              <a:ext uri="{FF2B5EF4-FFF2-40B4-BE49-F238E27FC236}">
                <a16:creationId xmlns:a16="http://schemas.microsoft.com/office/drawing/2014/main" id="{E397CB1A-3B2E-ADB3-9DE2-81D7DF8C4314}"/>
              </a:ext>
            </a:extLst>
          </p:cNvPr>
          <p:cNvSpPr>
            <a:spLocks noGrp="1"/>
          </p:cNvSpPr>
          <p:nvPr>
            <p:ph type="body" sz="half" idx="2"/>
          </p:nvPr>
        </p:nvSpPr>
        <p:spPr>
          <a:xfrm>
            <a:off x="839788" y="2057400"/>
            <a:ext cx="3932237" cy="4800600"/>
          </a:xfrm>
        </p:spPr>
        <p:txBody>
          <a:bodyPr>
            <a:normAutofit/>
          </a:bodyPr>
          <a:lstStyle/>
          <a:p>
            <a:r>
              <a:rPr lang="nl-NL" b="1" dirty="0">
                <a:solidFill>
                  <a:srgbClr val="FFC000"/>
                </a:solidFill>
                <a:latin typeface="Cavolini" panose="03000502040302020204" pitchFamily="66" charset="0"/>
                <a:cs typeface="Cavolini" panose="03000502040302020204" pitchFamily="66" charset="0"/>
              </a:rPr>
              <a:t>Havdala</a:t>
            </a:r>
            <a:r>
              <a:rPr lang="nl-NL" dirty="0"/>
              <a:t> betekent scheiding. Het gaat om het scheiding maken tussen een heilige dag (sjabbat of feestdag) en de gewone dagen – oftewel: het afscheid nemen van een geheiligde dag.</a:t>
            </a:r>
          </a:p>
          <a:p>
            <a:r>
              <a:rPr lang="nl-NL" dirty="0"/>
              <a:t>Daarbij spelen de voorwerpen hiernaast – een houder voor geurige kruiden, een wijnbeker en een (vaak gevlochten) kaars (en standaard daarvoor) – een speciale rol.</a:t>
            </a:r>
          </a:p>
        </p:txBody>
      </p:sp>
      <p:pic>
        <p:nvPicPr>
          <p:cNvPr id="6" name="Afbeelding 5" descr="Afbeelding met Stillevenfotografie, overdekt, trofee, koper&#10;&#10;Door AI gegenereerde inhoud is mogelijk onjuist.">
            <a:extLst>
              <a:ext uri="{FF2B5EF4-FFF2-40B4-BE49-F238E27FC236}">
                <a16:creationId xmlns:a16="http://schemas.microsoft.com/office/drawing/2014/main" id="{71F33CCD-324C-C6FE-99C4-C0DE5D779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040" y="2019679"/>
            <a:ext cx="7074598" cy="4716400"/>
          </a:xfrm>
          <a:prstGeom prst="rect">
            <a:avLst/>
          </a:prstGeom>
          <a:ln w="127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7507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D182888-4233-49AE-926F-647415596D1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0" y="10"/>
            <a:ext cx="8668492" cy="6857990"/>
          </a:xfrm>
          <a:prstGeom prst="rect">
            <a:avLst/>
          </a:prstGeom>
        </p:spPr>
      </p:pic>
      <p:sp>
        <p:nvSpPr>
          <p:cNvPr id="9" name="Rectangle 12">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13F80C7-948B-A22A-5B6C-6D0D7540761E}"/>
              </a:ext>
            </a:extLst>
          </p:cNvPr>
          <p:cNvSpPr>
            <a:spLocks noGrp="1"/>
          </p:cNvSpPr>
          <p:nvPr>
            <p:ph type="title"/>
          </p:nvPr>
        </p:nvSpPr>
        <p:spPr>
          <a:xfrm>
            <a:off x="6095238" y="457200"/>
            <a:ext cx="5738774" cy="1602000"/>
          </a:xfrm>
        </p:spPr>
        <p:txBody>
          <a:bodyPr vert="horz" lIns="91440" tIns="45720" rIns="91440" bIns="45720" rtlCol="0" anchor="ctr">
            <a:normAutofit/>
          </a:bodyPr>
          <a:lstStyle/>
          <a:p>
            <a:r>
              <a:rPr lang="en-US" sz="4000" dirty="0">
                <a:solidFill>
                  <a:schemeClr val="bg1"/>
                </a:solidFill>
              </a:rPr>
              <a:t>Thora</a:t>
            </a:r>
          </a:p>
        </p:txBody>
      </p:sp>
      <p:sp>
        <p:nvSpPr>
          <p:cNvPr id="4" name="Tijdelijke aanduiding voor tekst 3">
            <a:extLst>
              <a:ext uri="{FF2B5EF4-FFF2-40B4-BE49-F238E27FC236}">
                <a16:creationId xmlns:a16="http://schemas.microsoft.com/office/drawing/2014/main" id="{672408EB-3496-FAE4-C9F1-A7D98008AC55}"/>
              </a:ext>
            </a:extLst>
          </p:cNvPr>
          <p:cNvSpPr>
            <a:spLocks noGrp="1"/>
          </p:cNvSpPr>
          <p:nvPr>
            <p:ph type="body" sz="half" idx="2"/>
          </p:nvPr>
        </p:nvSpPr>
        <p:spPr>
          <a:xfrm>
            <a:off x="6096000" y="2059201"/>
            <a:ext cx="5738774" cy="4798790"/>
          </a:xfrm>
        </p:spPr>
        <p:txBody>
          <a:bodyPr vert="horz" lIns="91440" tIns="45720" rIns="91440" bIns="45720" rtlCol="0" anchor="t">
            <a:normAutofit/>
          </a:bodyPr>
          <a:lstStyle/>
          <a:p>
            <a:r>
              <a:rPr lang="nl-NL" noProof="0" dirty="0">
                <a:solidFill>
                  <a:schemeClr val="bg1"/>
                </a:solidFill>
              </a:rPr>
              <a:t>Met </a:t>
            </a:r>
            <a:r>
              <a:rPr lang="nl-NL" b="1" noProof="0" dirty="0">
                <a:solidFill>
                  <a:srgbClr val="FFC000"/>
                </a:solidFill>
                <a:latin typeface="Cavolini" panose="03000502040302020204" pitchFamily="66" charset="0"/>
                <a:cs typeface="Cavolini" panose="03000502040302020204" pitchFamily="66" charset="0"/>
              </a:rPr>
              <a:t>Thora</a:t>
            </a:r>
            <a:r>
              <a:rPr lang="nl-NL" noProof="0" dirty="0">
                <a:solidFill>
                  <a:schemeClr val="bg1"/>
                </a:solidFill>
              </a:rPr>
              <a:t> wordt bedoeld: de vijf boeken van Mozes – van Genesis t/m Deuteronomium. De gebruikelijke vertaling met “Wet” dekt de lading en intentie niet.</a:t>
            </a:r>
          </a:p>
          <a:p>
            <a:r>
              <a:rPr lang="nl-NL" noProof="0" dirty="0">
                <a:solidFill>
                  <a:schemeClr val="bg1"/>
                </a:solidFill>
              </a:rPr>
              <a:t>De Thora wordt elk jaar helemaal gelezen in de synagoge, met voor elke week een vaststaand gedeelte.</a:t>
            </a:r>
          </a:p>
          <a:p>
            <a:r>
              <a:rPr lang="nl-NL" noProof="0" dirty="0">
                <a:solidFill>
                  <a:schemeClr val="bg1"/>
                </a:solidFill>
              </a:rPr>
              <a:t>Die lezing gebeurt altijd uit een handgeschreven Thorarol. De tekst wordt bijgewezen met een “</a:t>
            </a:r>
            <a:r>
              <a:rPr lang="nl-NL" dirty="0">
                <a:solidFill>
                  <a:schemeClr val="bg1"/>
                </a:solidFill>
              </a:rPr>
              <a:t>j</a:t>
            </a:r>
            <a:r>
              <a:rPr lang="nl-NL" noProof="0" dirty="0" err="1">
                <a:solidFill>
                  <a:schemeClr val="bg1"/>
                </a:solidFill>
              </a:rPr>
              <a:t>adje</a:t>
            </a:r>
            <a:r>
              <a:rPr lang="nl-NL" noProof="0" dirty="0">
                <a:solidFill>
                  <a:schemeClr val="bg1"/>
                </a:solidFill>
              </a:rPr>
              <a:t>” (aanwijsstok met </a:t>
            </a:r>
            <a:r>
              <a:rPr lang="nl-NL" b="1" noProof="0" dirty="0" err="1">
                <a:solidFill>
                  <a:srgbClr val="FFC000"/>
                </a:solidFill>
                <a:latin typeface="Cavolini" panose="03000502040302020204" pitchFamily="66" charset="0"/>
                <a:cs typeface="Cavolini" panose="03000502040302020204" pitchFamily="66" charset="0"/>
              </a:rPr>
              <a:t>jad</a:t>
            </a:r>
            <a:r>
              <a:rPr lang="nl-NL" noProof="0" dirty="0">
                <a:solidFill>
                  <a:schemeClr val="bg1"/>
                </a:solidFill>
              </a:rPr>
              <a:t> = handje).</a:t>
            </a:r>
          </a:p>
          <a:p>
            <a:endParaRPr lang="en-US" dirty="0">
              <a:solidFill>
                <a:schemeClr val="bg1"/>
              </a:solidFill>
            </a:endParaRPr>
          </a:p>
        </p:txBody>
      </p:sp>
    </p:spTree>
    <p:extLst>
      <p:ext uri="{BB962C8B-B14F-4D97-AF65-F5344CB8AC3E}">
        <p14:creationId xmlns:p14="http://schemas.microsoft.com/office/powerpoint/2010/main" val="7679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E99CD-CF3C-3789-4170-9ACD5A45E5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700A41-4418-A37A-28FE-353B8301BDE4}"/>
              </a:ext>
            </a:extLst>
          </p:cNvPr>
          <p:cNvSpPr>
            <a:spLocks noGrp="1"/>
          </p:cNvSpPr>
          <p:nvPr>
            <p:ph type="ctrTitle"/>
          </p:nvPr>
        </p:nvSpPr>
        <p:spPr>
          <a:xfrm>
            <a:off x="0" y="740696"/>
            <a:ext cx="12192000" cy="1111046"/>
          </a:xfrm>
        </p:spPr>
        <p:txBody>
          <a:bodyPr anchor="ctr">
            <a:normAutofit/>
          </a:bodyPr>
          <a:lstStyle/>
          <a:p>
            <a:r>
              <a:rPr lang="nl-NL" sz="7200" b="1" noProof="0" dirty="0">
                <a:effectLst>
                  <a:outerShdw blurRad="38100" dist="38100" dir="2700000" algn="tl">
                    <a:srgbClr val="000000">
                      <a:alpha val="43137"/>
                    </a:srgbClr>
                  </a:outerShdw>
                </a:effectLst>
                <a:latin typeface="Maiandra GD" panose="020E0502030308020204" pitchFamily="34" charset="0"/>
              </a:rPr>
              <a:t>Joodse dingen</a:t>
            </a:r>
          </a:p>
        </p:txBody>
      </p:sp>
      <p:sp>
        <p:nvSpPr>
          <p:cNvPr id="3" name="Ondertitel 2">
            <a:extLst>
              <a:ext uri="{FF2B5EF4-FFF2-40B4-BE49-F238E27FC236}">
                <a16:creationId xmlns:a16="http://schemas.microsoft.com/office/drawing/2014/main" id="{28EDFB55-E87B-4662-C012-D7999887B749}"/>
              </a:ext>
            </a:extLst>
          </p:cNvPr>
          <p:cNvSpPr>
            <a:spLocks noGrp="1"/>
          </p:cNvSpPr>
          <p:nvPr>
            <p:ph type="subTitle" idx="1"/>
          </p:nvPr>
        </p:nvSpPr>
        <p:spPr>
          <a:xfrm>
            <a:off x="0" y="1851742"/>
            <a:ext cx="12192000" cy="535858"/>
          </a:xfrm>
        </p:spPr>
        <p:txBody>
          <a:bodyPr>
            <a:normAutofit/>
          </a:bodyPr>
          <a:lstStyle/>
          <a:p>
            <a:r>
              <a:rPr lang="nl-NL" sz="3200" noProof="0" dirty="0">
                <a:effectLst>
                  <a:outerShdw blurRad="38100" dist="38100" dir="2700000" algn="tl">
                    <a:srgbClr val="000000">
                      <a:alpha val="43137"/>
                    </a:srgbClr>
                  </a:outerShdw>
                </a:effectLst>
                <a:latin typeface="Maiandra GD" panose="020E0502030308020204" pitchFamily="34" charset="0"/>
              </a:rPr>
              <a:t>Kennismaken met het Jodendom</a:t>
            </a:r>
          </a:p>
        </p:txBody>
      </p:sp>
      <p:sp>
        <p:nvSpPr>
          <p:cNvPr id="4" name="Tekstvak 3">
            <a:extLst>
              <a:ext uri="{FF2B5EF4-FFF2-40B4-BE49-F238E27FC236}">
                <a16:creationId xmlns:a16="http://schemas.microsoft.com/office/drawing/2014/main" id="{EA02ACD4-0818-A810-BEC5-1ED9A2894696}"/>
              </a:ext>
            </a:extLst>
          </p:cNvPr>
          <p:cNvSpPr txBox="1"/>
          <p:nvPr/>
        </p:nvSpPr>
        <p:spPr>
          <a:xfrm>
            <a:off x="2732384" y="2414135"/>
            <a:ext cx="5425440" cy="3598999"/>
          </a:xfrm>
          <a:prstGeom prst="rect">
            <a:avLst/>
          </a:prstGeom>
          <a:noFill/>
        </p:spPr>
        <p:txBody>
          <a:bodyPr wrap="square" rtlCol="0">
            <a:spAutoFit/>
          </a:bodyPr>
          <a:lstStyle/>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Het alledaagse leven</a:t>
            </a:r>
          </a:p>
          <a:p>
            <a:pPr marL="538163" indent="-538163">
              <a:lnSpc>
                <a:spcPct val="200000"/>
              </a:lnSpc>
              <a:buFont typeface="+mj-lt"/>
              <a:buAutoNum type="arabicPeriod"/>
            </a:pPr>
            <a:r>
              <a:rPr lang="nl-NL" sz="4000" dirty="0">
                <a:solidFill>
                  <a:schemeClr val="bg1">
                    <a:lumMod val="50000"/>
                  </a:schemeClr>
                </a:solidFill>
                <a:latin typeface="Maiandra GD" panose="020E0502030308020204" pitchFamily="34" charset="0"/>
              </a:rPr>
              <a:t>Sjabbat</a:t>
            </a:r>
          </a:p>
          <a:p>
            <a:pPr marL="538163" indent="-538163">
              <a:lnSpc>
                <a:spcPct val="200000"/>
              </a:lnSpc>
              <a:buFont typeface="+mj-lt"/>
              <a:buAutoNum type="arabicPeriod"/>
            </a:pPr>
            <a:r>
              <a:rPr lang="nl-NL" sz="4000" dirty="0">
                <a:solidFill>
                  <a:schemeClr val="bg1"/>
                </a:solidFill>
                <a:latin typeface="Maiandra GD" panose="020E0502030308020204" pitchFamily="34" charset="0"/>
              </a:rPr>
              <a:t>De Joodse feesten</a:t>
            </a:r>
          </a:p>
        </p:txBody>
      </p:sp>
      <p:pic>
        <p:nvPicPr>
          <p:cNvPr id="7" name="Afbeelding 6" descr="Afbeelding met schoeisel, vloer, overdekt, laars&#10;&#10;Door AI gegenereerde inhoud is mogelijk onjuist.">
            <a:extLst>
              <a:ext uri="{FF2B5EF4-FFF2-40B4-BE49-F238E27FC236}">
                <a16:creationId xmlns:a16="http://schemas.microsoft.com/office/drawing/2014/main" id="{845B5846-F33D-AB58-5F5C-74F3AF2B976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684214" y="5392374"/>
            <a:ext cx="1745424" cy="1309068"/>
          </a:xfrm>
          <a:prstGeom prst="roundRect">
            <a:avLst>
              <a:gd name="adj" fmla="val 8594"/>
            </a:avLst>
          </a:prstGeom>
          <a:solidFill>
            <a:srgbClr val="FFFFFF">
              <a:shade val="85000"/>
            </a:srgbClr>
          </a:solidFill>
          <a:ln>
            <a:noFill/>
          </a:ln>
          <a:effectLst/>
        </p:spPr>
      </p:pic>
      <p:pic>
        <p:nvPicPr>
          <p:cNvPr id="8" name="Afbeelding 7" descr="Afbeelding met tekst, voedsel, Blik, overdekt&#10;&#10;Door AI gegenereerde inhoud is mogelijk onjuist.">
            <a:extLst>
              <a:ext uri="{FF2B5EF4-FFF2-40B4-BE49-F238E27FC236}">
                <a16:creationId xmlns:a16="http://schemas.microsoft.com/office/drawing/2014/main" id="{67D94417-E10F-1B8A-C93D-DF0A871E41C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625110" y="5392374"/>
            <a:ext cx="1309068" cy="1309068"/>
          </a:xfrm>
          <a:prstGeom prst="roundRect">
            <a:avLst>
              <a:gd name="adj" fmla="val 11111"/>
            </a:avLst>
          </a:prstGeom>
          <a:ln w="28575"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0" h="0" prst="hardEdge"/>
            <a:extrusionClr>
              <a:srgbClr val="FFFFFF"/>
            </a:extrusionClr>
          </a:sp3d>
        </p:spPr>
      </p:pic>
      <p:pic>
        <p:nvPicPr>
          <p:cNvPr id="9" name="Afbeelding 8" descr="Afbeelding met Stillevenfotografie, koper, metaal, overdekt&#10;&#10;Door AI gegenereerde inhoud is mogelijk onjuist.">
            <a:extLst>
              <a:ext uri="{FF2B5EF4-FFF2-40B4-BE49-F238E27FC236}">
                <a16:creationId xmlns:a16="http://schemas.microsoft.com/office/drawing/2014/main" id="{AFAEEF6F-D85C-56C9-415D-7F501C5D134F}"/>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11129651" y="4567914"/>
            <a:ext cx="975004" cy="15025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Afbeelding 12" descr="Afbeelding met borduursel, bord, overdekt&#10;&#10;Door AI gegenereerde inhoud is mogelijk onjuist.">
            <a:extLst>
              <a:ext uri="{FF2B5EF4-FFF2-40B4-BE49-F238E27FC236}">
                <a16:creationId xmlns:a16="http://schemas.microsoft.com/office/drawing/2014/main" id="{3281BCF7-6E7D-0854-8BB9-55CB8E6E71D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640609" y="279618"/>
            <a:ext cx="1279092" cy="1279092"/>
          </a:xfrm>
          <a:prstGeom prst="roundRect">
            <a:avLst>
              <a:gd name="adj" fmla="val 8594"/>
            </a:avLst>
          </a:prstGeom>
          <a:solidFill>
            <a:srgbClr val="FFFFFF">
              <a:shade val="85000"/>
            </a:srgbClr>
          </a:solidFill>
          <a:ln>
            <a:noFill/>
          </a:ln>
          <a:effectLst/>
        </p:spPr>
      </p:pic>
      <p:pic>
        <p:nvPicPr>
          <p:cNvPr id="15" name="Afbeelding 14" descr="Afbeelding met bord, cirkel, Plat bord, keramiek&#10;&#10;Door AI gegenereerde inhoud is mogelijk onjuist.">
            <a:extLst>
              <a:ext uri="{FF2B5EF4-FFF2-40B4-BE49-F238E27FC236}">
                <a16:creationId xmlns:a16="http://schemas.microsoft.com/office/drawing/2014/main" id="{D65D0398-6F40-9DC3-23A5-D81B2B6C4B93}"/>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0640608" y="1690194"/>
            <a:ext cx="1279093" cy="1279093"/>
          </a:xfrm>
          <a:prstGeom prst="roundRect">
            <a:avLst>
              <a:gd name="adj" fmla="val 8594"/>
            </a:avLst>
          </a:prstGeom>
          <a:solidFill>
            <a:srgbClr val="FFFFFF">
              <a:shade val="85000"/>
            </a:srgbClr>
          </a:solidFill>
          <a:ln>
            <a:noFill/>
          </a:ln>
          <a:effectLst/>
        </p:spPr>
      </p:pic>
      <p:pic>
        <p:nvPicPr>
          <p:cNvPr id="16" name="Afbeelding 15" descr="Afbeelding met metaal, muur, overdekt&#10;&#10;Door AI gegenereerde inhoud is mogelijk onjuist.">
            <a:extLst>
              <a:ext uri="{FF2B5EF4-FFF2-40B4-BE49-F238E27FC236}">
                <a16:creationId xmlns:a16="http://schemas.microsoft.com/office/drawing/2014/main" id="{96C872DB-F199-0265-3527-FD6790E6457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625110" y="4134345"/>
            <a:ext cx="1309069" cy="1047255"/>
          </a:xfrm>
          <a:prstGeom prst="roundRect">
            <a:avLst>
              <a:gd name="adj" fmla="val 8594"/>
            </a:avLst>
          </a:prstGeom>
          <a:solidFill>
            <a:srgbClr val="FFFFFF">
              <a:shade val="85000"/>
            </a:srgbClr>
          </a:solidFill>
          <a:ln>
            <a:noFill/>
          </a:ln>
          <a:effectLst/>
        </p:spPr>
      </p:pic>
      <p:pic>
        <p:nvPicPr>
          <p:cNvPr id="17" name="Afbeelding 16">
            <a:extLst>
              <a:ext uri="{FF2B5EF4-FFF2-40B4-BE49-F238E27FC236}">
                <a16:creationId xmlns:a16="http://schemas.microsoft.com/office/drawing/2014/main" id="{5F583816-0E99-2E9F-DCCE-A7709F4BFB0B}"/>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a:fillRect/>
          </a:stretch>
        </p:blipFill>
        <p:spPr>
          <a:xfrm>
            <a:off x="10162019" y="3117476"/>
            <a:ext cx="1544320" cy="86868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675619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fbeelding 5" descr="Afbeelding met schoeisel, vloer, overdekt, laars&#10;&#10;Door AI gegenereerde inhoud is mogelijk onjuist.">
            <a:extLst>
              <a:ext uri="{FF2B5EF4-FFF2-40B4-BE49-F238E27FC236}">
                <a16:creationId xmlns:a16="http://schemas.microsoft.com/office/drawing/2014/main" id="{C6E1A3C4-062D-0167-9318-5A4DF421CFF3}"/>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a:fillRect/>
          </a:stretch>
        </p:blipFill>
        <p:spPr>
          <a:xfrm>
            <a:off x="4283902" y="0"/>
            <a:ext cx="7908098" cy="6857992"/>
          </a:xfrm>
          <a:prstGeom prst="rect">
            <a:avLst/>
          </a:prstGeom>
        </p:spPr>
      </p:pic>
      <p:sp>
        <p:nvSpPr>
          <p:cNvPr id="9"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0542BCE2-FD4C-A1F8-9A4D-E778B2BD0B70}"/>
              </a:ext>
            </a:extLst>
          </p:cNvPr>
          <p:cNvSpPr>
            <a:spLocks noGrp="1"/>
          </p:cNvSpPr>
          <p:nvPr>
            <p:ph type="body" sz="half" idx="2"/>
          </p:nvPr>
        </p:nvSpPr>
        <p:spPr>
          <a:xfrm>
            <a:off x="839788" y="2059200"/>
            <a:ext cx="4405980" cy="4079697"/>
          </a:xfrm>
        </p:spPr>
        <p:txBody>
          <a:bodyPr/>
          <a:lstStyle/>
          <a:p>
            <a:r>
              <a:rPr lang="nl-NL" dirty="0"/>
              <a:t>De </a:t>
            </a:r>
            <a:r>
              <a:rPr lang="nl-NL" b="1" dirty="0">
                <a:solidFill>
                  <a:srgbClr val="FFC000"/>
                </a:solidFill>
                <a:latin typeface="Cavolini" panose="03000502040302020204" pitchFamily="66" charset="0"/>
                <a:cs typeface="Cavolini" panose="03000502040302020204" pitchFamily="66" charset="0"/>
              </a:rPr>
              <a:t>sjofar</a:t>
            </a:r>
            <a:r>
              <a:rPr lang="nl-NL" dirty="0"/>
              <a:t>, (</a:t>
            </a:r>
            <a:r>
              <a:rPr lang="nl-NL" dirty="0" err="1"/>
              <a:t>rams</a:t>
            </a:r>
            <a:r>
              <a:rPr lang="nl-NL" dirty="0"/>
              <a:t>)hoorn of bazuin, speelt een belangrijke rol bij de eerste dagen van een nieuw Joods jaar, op de twee dagen Joods Nieuwjaar (</a:t>
            </a:r>
            <a:r>
              <a:rPr lang="nl-NL" sz="1800" dirty="0">
                <a:solidFill>
                  <a:srgbClr val="FFC000"/>
                </a:solidFill>
                <a:latin typeface="Cavolini" panose="03000502040302020204" pitchFamily="66" charset="0"/>
                <a:cs typeface="Cavolini" panose="03000502040302020204" pitchFamily="66" charset="0"/>
              </a:rPr>
              <a:t>Rosj Hasjana</a:t>
            </a:r>
            <a:r>
              <a:rPr lang="nl-NL" dirty="0"/>
              <a:t>) en tot op de Grote Verzoendag (</a:t>
            </a:r>
            <a:r>
              <a:rPr lang="nl-NL" sz="1800" dirty="0">
                <a:solidFill>
                  <a:srgbClr val="FFC000"/>
                </a:solidFill>
                <a:latin typeface="Cavolini" panose="03000502040302020204" pitchFamily="66" charset="0"/>
                <a:cs typeface="Cavolini" panose="03000502040302020204" pitchFamily="66" charset="0"/>
              </a:rPr>
              <a:t>Jom Kipoer</a:t>
            </a:r>
            <a:r>
              <a:rPr lang="nl-NL" dirty="0"/>
              <a:t>), de 10</a:t>
            </a:r>
            <a:r>
              <a:rPr lang="nl-NL" baseline="30000" dirty="0"/>
              <a:t>e</a:t>
            </a:r>
            <a:r>
              <a:rPr lang="nl-NL" dirty="0"/>
              <a:t> van de maand.</a:t>
            </a:r>
          </a:p>
          <a:p>
            <a:r>
              <a:rPr lang="nl-NL" dirty="0"/>
              <a:t>Telkens weer klinkt dan het geluid ervan als een oproep tot inkeer, bekering, en “wakker worden”.</a:t>
            </a:r>
          </a:p>
        </p:txBody>
      </p:sp>
      <p:sp>
        <p:nvSpPr>
          <p:cNvPr id="3" name="Titel 1">
            <a:extLst>
              <a:ext uri="{FF2B5EF4-FFF2-40B4-BE49-F238E27FC236}">
                <a16:creationId xmlns:a16="http://schemas.microsoft.com/office/drawing/2014/main" id="{D99E92E5-3F44-E84E-7D57-6817CE0A1928}"/>
              </a:ext>
            </a:extLst>
          </p:cNvPr>
          <p:cNvSpPr txBox="1">
            <a:spLocks/>
          </p:cNvSpPr>
          <p:nvPr/>
        </p:nvSpPr>
        <p:spPr>
          <a:xfrm>
            <a:off x="839788" y="457200"/>
            <a:ext cx="3932237" cy="160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lumMod val="85000"/>
                  </a:schemeClr>
                </a:solidFill>
                <a:latin typeface="Maiandra GD" panose="020E0502030308020204" pitchFamily="34" charset="0"/>
                <a:ea typeface="+mj-ea"/>
                <a:cs typeface="+mj-cs"/>
              </a:defRPr>
            </a:lvl1pPr>
          </a:lstStyle>
          <a:p>
            <a:r>
              <a:rPr lang="nl-NL" sz="4000" dirty="0"/>
              <a:t>Sjofar</a:t>
            </a:r>
          </a:p>
        </p:txBody>
      </p:sp>
      <p:pic>
        <p:nvPicPr>
          <p:cNvPr id="16" name="sjofar1" descr="Teki’a">
            <a:hlinkClick r:id="" action="ppaction://media"/>
            <a:extLst>
              <a:ext uri="{FF2B5EF4-FFF2-40B4-BE49-F238E27FC236}">
                <a16:creationId xmlns:a16="http://schemas.microsoft.com/office/drawing/2014/main" id="{8D91C683-BE21-9020-5961-AAA487C4C52B}"/>
              </a:ext>
              <a:ext uri="{C183D7F6-B498-43B3-948B-1728B52AA6E4}">
                <adec:decorative xmlns:adec="http://schemas.microsoft.com/office/drawing/2017/decorative" val="0"/>
              </a:ext>
            </a:extLst>
          </p:cNvPr>
          <p:cNvPicPr>
            <a:picLocks noChangeAspect="1"/>
          </p:cNvPicPr>
          <p:nvPr>
            <a:audioFile r:link="rId2"/>
            <p:extLst>
              <p:ext uri="{DAA4B4D4-6D71-4841-9C94-3DE7FCFB9230}">
                <p14:media xmlns:p14="http://schemas.microsoft.com/office/powerpoint/2010/main" r:embed="rId1"/>
              </p:ext>
            </p:extLst>
          </p:nvPr>
        </p:nvPicPr>
        <p:blipFill>
          <a:blip r:embed="rId12">
            <a:duotone>
              <a:prstClr val="black"/>
              <a:schemeClr val="accent2">
                <a:tint val="45000"/>
                <a:satMod val="400000"/>
              </a:schemeClr>
            </a:duotone>
          </a:blip>
          <a:stretch>
            <a:fillRect/>
          </a:stretch>
        </p:blipFill>
        <p:spPr>
          <a:xfrm>
            <a:off x="1207638" y="6373965"/>
            <a:ext cx="360000" cy="360000"/>
          </a:xfrm>
          <a:prstGeom prst="rect">
            <a:avLst/>
          </a:prstGeom>
          <a:effectLst>
            <a:innerShdw blurRad="63500" dist="50800" dir="13500000">
              <a:prstClr val="black">
                <a:alpha val="50000"/>
              </a:prstClr>
            </a:innerShdw>
            <a:softEdge rad="0"/>
          </a:effectLst>
        </p:spPr>
      </p:pic>
      <p:pic>
        <p:nvPicPr>
          <p:cNvPr id="24" name="sjofar2">
            <a:hlinkClick r:id="" action="ppaction://media"/>
            <a:extLst>
              <a:ext uri="{FF2B5EF4-FFF2-40B4-BE49-F238E27FC236}">
                <a16:creationId xmlns:a16="http://schemas.microsoft.com/office/drawing/2014/main" id="{6FCE1298-697C-AD8A-5367-284483E9F183}"/>
              </a:ext>
            </a:extLst>
          </p:cNvPr>
          <p:cNvPicPr>
            <a:picLocks noChangeAspect="1"/>
          </p:cNvPicPr>
          <p:nvPr>
            <a:audioFile r:link="rId4"/>
            <p:extLst>
              <p:ext uri="{DAA4B4D4-6D71-4841-9C94-3DE7FCFB9230}">
                <p14:media xmlns:p14="http://schemas.microsoft.com/office/powerpoint/2010/main" r:embed="rId3"/>
              </p:ext>
            </p:extLst>
          </p:nvPr>
        </p:nvPicPr>
        <p:blipFill>
          <a:blip r:embed="rId13">
            <a:duotone>
              <a:prstClr val="black"/>
              <a:schemeClr val="accent2">
                <a:tint val="45000"/>
                <a:satMod val="400000"/>
              </a:schemeClr>
            </a:duotone>
          </a:blip>
          <a:stretch>
            <a:fillRect/>
          </a:stretch>
        </p:blipFill>
        <p:spPr>
          <a:xfrm>
            <a:off x="2209092" y="6373965"/>
            <a:ext cx="360000" cy="360000"/>
          </a:xfrm>
          <a:prstGeom prst="rect">
            <a:avLst/>
          </a:prstGeom>
          <a:effectLst>
            <a:innerShdw blurRad="63500" dist="50800" dir="13500000">
              <a:prstClr val="black">
                <a:alpha val="50000"/>
              </a:prstClr>
            </a:innerShdw>
          </a:effectLst>
        </p:spPr>
      </p:pic>
      <p:pic>
        <p:nvPicPr>
          <p:cNvPr id="25" name="sjofar3">
            <a:hlinkClick r:id="" action="ppaction://media"/>
            <a:extLst>
              <a:ext uri="{FF2B5EF4-FFF2-40B4-BE49-F238E27FC236}">
                <a16:creationId xmlns:a16="http://schemas.microsoft.com/office/drawing/2014/main" id="{329347DA-DD5B-19FB-6CC5-3C6156C34F95}"/>
              </a:ext>
            </a:extLst>
          </p:cNvPr>
          <p:cNvPicPr>
            <a:picLocks noChangeAspect="1"/>
          </p:cNvPicPr>
          <p:nvPr>
            <a:audioFile r:link="rId6"/>
            <p:extLst>
              <p:ext uri="{DAA4B4D4-6D71-4841-9C94-3DE7FCFB9230}">
                <p14:media xmlns:p14="http://schemas.microsoft.com/office/powerpoint/2010/main" r:embed="rId5"/>
              </p:ext>
            </p:extLst>
          </p:nvPr>
        </p:nvPicPr>
        <p:blipFill>
          <a:blip r:embed="rId13">
            <a:duotone>
              <a:prstClr val="black"/>
              <a:schemeClr val="accent2">
                <a:tint val="45000"/>
                <a:satMod val="400000"/>
              </a:schemeClr>
            </a:duotone>
          </a:blip>
          <a:stretch>
            <a:fillRect/>
          </a:stretch>
        </p:blipFill>
        <p:spPr>
          <a:xfrm>
            <a:off x="3210546" y="6373965"/>
            <a:ext cx="360000" cy="360000"/>
          </a:xfrm>
          <a:prstGeom prst="rect">
            <a:avLst/>
          </a:prstGeom>
          <a:effectLst>
            <a:innerShdw blurRad="63500" dist="50800" dir="13500000">
              <a:prstClr val="black">
                <a:alpha val="50000"/>
              </a:prstClr>
            </a:innerShdw>
          </a:effectLst>
        </p:spPr>
      </p:pic>
      <p:pic>
        <p:nvPicPr>
          <p:cNvPr id="26" name="sjofar4">
            <a:hlinkClick r:id="" action="ppaction://media"/>
            <a:extLst>
              <a:ext uri="{FF2B5EF4-FFF2-40B4-BE49-F238E27FC236}">
                <a16:creationId xmlns:a16="http://schemas.microsoft.com/office/drawing/2014/main" id="{E59CABDB-4DB5-43CD-67F8-780FCB2E824D}"/>
              </a:ext>
            </a:extLst>
          </p:cNvPr>
          <p:cNvPicPr>
            <a:picLocks noChangeAspect="1"/>
          </p:cNvPicPr>
          <p:nvPr>
            <a:audioFile r:link="rId8"/>
            <p:extLst>
              <p:ext uri="{DAA4B4D4-6D71-4841-9C94-3DE7FCFB9230}">
                <p14:media xmlns:p14="http://schemas.microsoft.com/office/powerpoint/2010/main" r:embed="rId7"/>
              </p:ext>
            </p:extLst>
          </p:nvPr>
        </p:nvPicPr>
        <p:blipFill>
          <a:blip r:embed="rId13">
            <a:duotone>
              <a:prstClr val="black"/>
              <a:schemeClr val="accent2">
                <a:tint val="45000"/>
                <a:satMod val="400000"/>
              </a:schemeClr>
            </a:duotone>
          </a:blip>
          <a:stretch>
            <a:fillRect/>
          </a:stretch>
        </p:blipFill>
        <p:spPr>
          <a:xfrm>
            <a:off x="4212000" y="6373965"/>
            <a:ext cx="360000" cy="360000"/>
          </a:xfrm>
          <a:prstGeom prst="rect">
            <a:avLst/>
          </a:prstGeom>
          <a:noFill/>
          <a:effectLst>
            <a:innerShdw blurRad="63500" dist="50800" dir="13500000">
              <a:prstClr val="black">
                <a:alpha val="50000"/>
              </a:prstClr>
            </a:innerShdw>
          </a:effectLst>
        </p:spPr>
      </p:pic>
      <p:sp>
        <p:nvSpPr>
          <p:cNvPr id="27" name="Tekstvak 26">
            <a:extLst>
              <a:ext uri="{FF2B5EF4-FFF2-40B4-BE49-F238E27FC236}">
                <a16:creationId xmlns:a16="http://schemas.microsoft.com/office/drawing/2014/main" id="{16CA9F2C-024F-E396-9BA3-5F3F1335873E}"/>
              </a:ext>
            </a:extLst>
          </p:cNvPr>
          <p:cNvSpPr txBox="1"/>
          <p:nvPr/>
        </p:nvSpPr>
        <p:spPr>
          <a:xfrm>
            <a:off x="946970"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Teki’a</a:t>
            </a:r>
            <a:endParaRPr lang="nl-NL" sz="1200" b="1" dirty="0">
              <a:solidFill>
                <a:srgbClr val="FFC000"/>
              </a:solidFill>
              <a:latin typeface="Cavolini" panose="03000502040302020204" pitchFamily="66" charset="0"/>
              <a:cs typeface="Cavolini" panose="03000502040302020204" pitchFamily="66" charset="0"/>
            </a:endParaRPr>
          </a:p>
        </p:txBody>
      </p:sp>
      <p:sp>
        <p:nvSpPr>
          <p:cNvPr id="28" name="Tekstvak 27">
            <a:extLst>
              <a:ext uri="{FF2B5EF4-FFF2-40B4-BE49-F238E27FC236}">
                <a16:creationId xmlns:a16="http://schemas.microsoft.com/office/drawing/2014/main" id="{4794C442-01B1-ED32-7B69-4F18B101A160}"/>
              </a:ext>
            </a:extLst>
          </p:cNvPr>
          <p:cNvSpPr txBox="1"/>
          <p:nvPr/>
        </p:nvSpPr>
        <p:spPr>
          <a:xfrm>
            <a:off x="1865115" y="6123801"/>
            <a:ext cx="1084622"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Sjevariem</a:t>
            </a:r>
            <a:endParaRPr lang="nl-NL" sz="1200" b="1" dirty="0">
              <a:solidFill>
                <a:srgbClr val="FFC000"/>
              </a:solidFill>
              <a:latin typeface="Cavolini" panose="03000502040302020204" pitchFamily="66" charset="0"/>
              <a:cs typeface="Cavolini" panose="03000502040302020204" pitchFamily="66" charset="0"/>
            </a:endParaRPr>
          </a:p>
        </p:txBody>
      </p:sp>
      <p:sp>
        <p:nvSpPr>
          <p:cNvPr id="29" name="Tekstvak 28">
            <a:extLst>
              <a:ext uri="{FF2B5EF4-FFF2-40B4-BE49-F238E27FC236}">
                <a16:creationId xmlns:a16="http://schemas.microsoft.com/office/drawing/2014/main" id="{2E52C8E9-F5A3-550C-2562-578857576536}"/>
              </a:ext>
            </a:extLst>
          </p:cNvPr>
          <p:cNvSpPr txBox="1"/>
          <p:nvPr/>
        </p:nvSpPr>
        <p:spPr>
          <a:xfrm>
            <a:off x="4039833"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Teki’a</a:t>
            </a:r>
            <a:endParaRPr lang="nl-NL" sz="1200" b="1" dirty="0">
              <a:solidFill>
                <a:srgbClr val="FFC000"/>
              </a:solidFill>
              <a:latin typeface="Cavolini" panose="03000502040302020204" pitchFamily="66" charset="0"/>
              <a:cs typeface="Cavolini" panose="03000502040302020204" pitchFamily="66" charset="0"/>
            </a:endParaRPr>
          </a:p>
        </p:txBody>
      </p:sp>
      <p:sp>
        <p:nvSpPr>
          <p:cNvPr id="30" name="Tekstvak 29">
            <a:extLst>
              <a:ext uri="{FF2B5EF4-FFF2-40B4-BE49-F238E27FC236}">
                <a16:creationId xmlns:a16="http://schemas.microsoft.com/office/drawing/2014/main" id="{17A97743-6792-C560-4614-961FFD49FAD5}"/>
              </a:ext>
            </a:extLst>
          </p:cNvPr>
          <p:cNvSpPr txBox="1"/>
          <p:nvPr/>
        </p:nvSpPr>
        <p:spPr>
          <a:xfrm>
            <a:off x="3015200" y="6111430"/>
            <a:ext cx="844633" cy="276999"/>
          </a:xfrm>
          <a:prstGeom prst="rect">
            <a:avLst/>
          </a:prstGeom>
          <a:noFill/>
        </p:spPr>
        <p:txBody>
          <a:bodyPr wrap="square" rtlCol="0">
            <a:spAutoFit/>
          </a:bodyPr>
          <a:lstStyle/>
          <a:p>
            <a:r>
              <a:rPr lang="nl-NL" sz="1200" b="1" dirty="0" err="1">
                <a:solidFill>
                  <a:srgbClr val="FFC000"/>
                </a:solidFill>
                <a:latin typeface="Cavolini" panose="03000502040302020204" pitchFamily="66" charset="0"/>
                <a:cs typeface="Cavolini" panose="03000502040302020204" pitchFamily="66" charset="0"/>
              </a:rPr>
              <a:t>Teroe’a</a:t>
            </a:r>
            <a:endParaRPr lang="nl-NL" sz="1200" b="1" dirty="0">
              <a:solidFill>
                <a:srgbClr val="FFC000"/>
              </a:solidFill>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87723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2"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657" fill="hold"/>
                                        <p:tgtEl>
                                          <p:spTgt spid="24"/>
                                        </p:tgtEl>
                                      </p:cBhvr>
                                    </p:cmd>
                                  </p:childTnLst>
                                </p:cTn>
                              </p:par>
                            </p:childTnLst>
                          </p:cTn>
                        </p:par>
                      </p:childTnLst>
                    </p:cTn>
                  </p:par>
                </p:childTnLst>
              </p:cTn>
              <p:nextCondLst>
                <p:cond evt="onClick" delay="0">
                  <p:tgtEl>
                    <p:spTgt spid="24"/>
                  </p:tgtEl>
                </p:cond>
              </p:nextCondLst>
            </p:seq>
            <p:audio>
              <p:cMediaNode vol="80000">
                <p:cTn id="13" fill="hold" display="0">
                  <p:stCondLst>
                    <p:cond delay="indefinite"/>
                  </p:stCondLst>
                  <p:endCondLst>
                    <p:cond evt="onStopAudio" delay="0">
                      <p:tgtEl>
                        <p:sldTgt/>
                      </p:tgtEl>
                    </p:cond>
                  </p:endCondLst>
                </p:cTn>
                <p:tgtEl>
                  <p:spTgt spid="24"/>
                </p:tgtEl>
              </p:cMediaNode>
            </p:audio>
            <p:seq concurrent="1" nextAc="seek">
              <p:cTn id="14" restart="whenNotActive" fill="hold" evtFilter="cancelBubble" nodeType="interactiveSeq">
                <p:stCondLst>
                  <p:cond evt="onClick" delay="0">
                    <p:tgtEl>
                      <p:spTgt spid="2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022" fill="hold"/>
                                        <p:tgtEl>
                                          <p:spTgt spid="25"/>
                                        </p:tgtEl>
                                      </p:cBhvr>
                                    </p:cmd>
                                  </p:childTnLst>
                                </p:cTn>
                              </p:par>
                            </p:childTnLst>
                          </p:cTn>
                        </p:par>
                      </p:childTnLst>
                    </p:cTn>
                  </p:par>
                </p:childTnLst>
              </p:cTn>
              <p:nextCondLst>
                <p:cond evt="onClick" delay="0">
                  <p:tgtEl>
                    <p:spTgt spid="25"/>
                  </p:tgtEl>
                </p:cond>
              </p:nextCondLst>
            </p:seq>
            <p:audio>
              <p:cMediaNode vol="80000">
                <p:cTn id="19" fill="hold" display="0">
                  <p:stCondLst>
                    <p:cond delay="indefinite"/>
                  </p:stCondLst>
                  <p:endCondLst>
                    <p:cond evt="onStopAudio" delay="0">
                      <p:tgtEl>
                        <p:sldTgt/>
                      </p:tgtEl>
                    </p:cond>
                  </p:endCondLst>
                </p:cTn>
                <p:tgtEl>
                  <p:spTgt spid="25"/>
                </p:tgtEl>
              </p:cMediaNode>
            </p:audio>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649" fill="hold"/>
                                        <p:tgtEl>
                                          <p:spTgt spid="26"/>
                                        </p:tgtEl>
                                      </p:cBhvr>
                                    </p:cmd>
                                  </p:childTnLst>
                                </p:cTn>
                              </p:par>
                            </p:childTnLst>
                          </p:cTn>
                        </p:par>
                      </p:childTnLst>
                    </p:cTn>
                  </p:par>
                </p:childTnLst>
              </p:cTn>
              <p:nextCondLst>
                <p:cond evt="onClick" delay="0">
                  <p:tgtEl>
                    <p:spTgt spid="26"/>
                  </p:tgtEl>
                </p:cond>
              </p:nextCondLst>
            </p:seq>
            <p:audio>
              <p:cMediaNode vol="80000">
                <p:cTn id="25" fill="hold" display="0">
                  <p:stCondLst>
                    <p:cond delay="indefinite"/>
                  </p:stCondLst>
                  <p:endCondLst>
                    <p:cond evt="onStopAudio" delay="0">
                      <p:tgtEl>
                        <p:sldTgt/>
                      </p:tgtEl>
                    </p:cond>
                  </p:endCondLst>
                </p:cTn>
                <p:tgtEl>
                  <p:spTgt spid="2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008FC8-A459-C74F-4393-1345292FEE09}"/>
              </a:ext>
            </a:extLst>
          </p:cNvPr>
          <p:cNvSpPr>
            <a:spLocks noGrp="1"/>
          </p:cNvSpPr>
          <p:nvPr>
            <p:ph type="title"/>
          </p:nvPr>
        </p:nvSpPr>
        <p:spPr>
          <a:xfrm>
            <a:off x="839788" y="457200"/>
            <a:ext cx="4587618" cy="1600200"/>
          </a:xfrm>
        </p:spPr>
        <p:txBody>
          <a:bodyPr>
            <a:normAutofit fontScale="90000"/>
          </a:bodyPr>
          <a:lstStyle/>
          <a:p>
            <a:r>
              <a:rPr lang="nl-NL" sz="4400" dirty="0"/>
              <a:t>Kaars voor</a:t>
            </a:r>
            <a:br>
              <a:rPr lang="nl-NL" sz="4400" dirty="0"/>
            </a:br>
            <a:r>
              <a:rPr lang="nl-NL" sz="4400" dirty="0"/>
              <a:t>Grote Verzoendag</a:t>
            </a:r>
          </a:p>
        </p:txBody>
      </p:sp>
      <p:sp>
        <p:nvSpPr>
          <p:cNvPr id="4" name="Tijdelijke aanduiding voor tekst 3">
            <a:extLst>
              <a:ext uri="{FF2B5EF4-FFF2-40B4-BE49-F238E27FC236}">
                <a16:creationId xmlns:a16="http://schemas.microsoft.com/office/drawing/2014/main" id="{4BA5295C-E418-F160-3A1B-2E4CFFFD3802}"/>
              </a:ext>
            </a:extLst>
          </p:cNvPr>
          <p:cNvSpPr>
            <a:spLocks noGrp="1"/>
          </p:cNvSpPr>
          <p:nvPr>
            <p:ph type="body" sz="half" idx="2"/>
          </p:nvPr>
        </p:nvSpPr>
        <p:spPr>
          <a:xfrm>
            <a:off x="839788" y="2057399"/>
            <a:ext cx="4377105" cy="4654899"/>
          </a:xfrm>
        </p:spPr>
        <p:txBody>
          <a:bodyPr>
            <a:normAutofit/>
          </a:bodyPr>
          <a:lstStyle/>
          <a:p>
            <a:r>
              <a:rPr lang="nl-NL" b="1" dirty="0">
                <a:solidFill>
                  <a:srgbClr val="FFC000"/>
                </a:solidFill>
                <a:latin typeface="Cavolini" panose="03000502040302020204" pitchFamily="66" charset="0"/>
                <a:cs typeface="Cavolini" panose="03000502040302020204" pitchFamily="66" charset="0"/>
              </a:rPr>
              <a:t>Jom Kipoer</a:t>
            </a:r>
            <a:r>
              <a:rPr lang="nl-NL" dirty="0"/>
              <a:t> is de allerheiligste dag.  Er wordt streng gevast, 25 uur.</a:t>
            </a:r>
          </a:p>
          <a:p>
            <a:r>
              <a:rPr lang="nl-NL" dirty="0"/>
              <a:t>In de “tien geduchte dagen” ervoor, en zelfs al eerder, wordt er naar de Grote Verzoendag toegeleefd, met veel nadruk op de nodige omkeer – inkeer en bekering.</a:t>
            </a:r>
          </a:p>
          <a:p>
            <a:r>
              <a:rPr lang="nl-NL" dirty="0"/>
              <a:t>Net voor de Grote Verzoendag begint wordt een kaars aangestoken die langer dan 25 uur brandt.</a:t>
            </a:r>
          </a:p>
        </p:txBody>
      </p:sp>
      <p:pic>
        <p:nvPicPr>
          <p:cNvPr id="6" name="Afbeelding 5" descr="Afbeelding met tekst, voedsel, Blik, overdekt&#10;&#10;Door AI gegenereerde inhoud is mogelijk onjuist.">
            <a:extLst>
              <a:ext uri="{FF2B5EF4-FFF2-40B4-BE49-F238E27FC236}">
                <a16:creationId xmlns:a16="http://schemas.microsoft.com/office/drawing/2014/main" id="{FC37AD76-1D18-EDDA-FC78-2D72B6E3C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6536" y="1186313"/>
            <a:ext cx="4485373" cy="4485373"/>
          </a:xfrm>
          <a:prstGeom prst="roundRect">
            <a:avLst>
              <a:gd name="adj" fmla="val 11111"/>
            </a:avLst>
          </a:prstGeom>
          <a:ln w="28575"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42160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60E7-CAE5-3D42-BED3-A81314E6286B}"/>
              </a:ext>
            </a:extLst>
          </p:cNvPr>
          <p:cNvSpPr>
            <a:spLocks noGrp="1"/>
          </p:cNvSpPr>
          <p:nvPr>
            <p:ph type="title"/>
          </p:nvPr>
        </p:nvSpPr>
        <p:spPr/>
        <p:txBody>
          <a:bodyPr>
            <a:normAutofit/>
          </a:bodyPr>
          <a:lstStyle/>
          <a:p>
            <a:r>
              <a:rPr lang="nl-NL" sz="4000" dirty="0"/>
              <a:t>Etrog doos</a:t>
            </a:r>
          </a:p>
        </p:txBody>
      </p:sp>
      <p:sp>
        <p:nvSpPr>
          <p:cNvPr id="4" name="Tijdelijke aanduiding voor tekst 3">
            <a:extLst>
              <a:ext uri="{FF2B5EF4-FFF2-40B4-BE49-F238E27FC236}">
                <a16:creationId xmlns:a16="http://schemas.microsoft.com/office/drawing/2014/main" id="{068D9EA7-9C1C-60E4-15AB-C64C2D3CDC0C}"/>
              </a:ext>
            </a:extLst>
          </p:cNvPr>
          <p:cNvSpPr>
            <a:spLocks noGrp="1"/>
          </p:cNvSpPr>
          <p:nvPr>
            <p:ph type="body" sz="half" idx="2"/>
          </p:nvPr>
        </p:nvSpPr>
        <p:spPr>
          <a:xfrm>
            <a:off x="839788" y="2057399"/>
            <a:ext cx="6128903" cy="4800601"/>
          </a:xfrm>
        </p:spPr>
        <p:txBody>
          <a:bodyPr>
            <a:normAutofit/>
          </a:bodyPr>
          <a:lstStyle/>
          <a:p>
            <a:r>
              <a:rPr lang="nl-NL" dirty="0"/>
              <a:t>Het is geboden om bij </a:t>
            </a:r>
            <a:r>
              <a:rPr lang="nl-NL" b="1" dirty="0">
                <a:solidFill>
                  <a:srgbClr val="FFC000"/>
                </a:solidFill>
                <a:latin typeface="Cavolini" panose="03000502040302020204" pitchFamily="66" charset="0"/>
                <a:cs typeface="Cavolini" panose="03000502040302020204" pitchFamily="66" charset="0"/>
              </a:rPr>
              <a:t>Soekot</a:t>
            </a:r>
            <a:r>
              <a:rPr lang="nl-NL" dirty="0"/>
              <a:t>, het Loofhuttenfeest, vruchten en takken van sierlijke bomen te nemen (Lev. 23:40). Zo’n bundel heet een </a:t>
            </a:r>
            <a:r>
              <a:rPr lang="nl-NL" b="1" dirty="0">
                <a:solidFill>
                  <a:srgbClr val="FFC000"/>
                </a:solidFill>
                <a:latin typeface="Cavolini" panose="03000502040302020204" pitchFamily="66" charset="0"/>
                <a:cs typeface="Cavolini" panose="03000502040302020204" pitchFamily="66" charset="0"/>
              </a:rPr>
              <a:t>Loelav</a:t>
            </a:r>
            <a:r>
              <a:rPr lang="nl-NL" dirty="0"/>
              <a:t>.  </a:t>
            </a:r>
          </a:p>
          <a:p>
            <a:endParaRPr lang="nl-NL" dirty="0"/>
          </a:p>
          <a:p>
            <a:endParaRPr lang="nl-NL" dirty="0"/>
          </a:p>
          <a:p>
            <a:r>
              <a:rPr lang="nl-NL" dirty="0"/>
              <a:t>Een onderdeel ervan is een </a:t>
            </a:r>
            <a:r>
              <a:rPr lang="nl-NL" b="1" dirty="0">
                <a:solidFill>
                  <a:srgbClr val="FFC000"/>
                </a:solidFill>
                <a:latin typeface="Cavolini" panose="03000502040302020204" pitchFamily="66" charset="0"/>
                <a:cs typeface="Cavolini" panose="03000502040302020204" pitchFamily="66" charset="0"/>
              </a:rPr>
              <a:t>Etrog</a:t>
            </a:r>
            <a:r>
              <a:rPr lang="nl-NL" dirty="0"/>
              <a:t>, een vrucht die op een citroen lijkt. Die wordt bewaard in een “etrog doos”, waarvan hiernaast een voorbeeld staat.</a:t>
            </a:r>
          </a:p>
        </p:txBody>
      </p:sp>
      <p:pic>
        <p:nvPicPr>
          <p:cNvPr id="6" name="Afbeelding 5" descr="Afbeelding met Stillevenfotografie, koper, metaal, overdekt&#10;&#10;Door AI gegenereerde inhoud is mogelijk onjuist.">
            <a:extLst>
              <a:ext uri="{FF2B5EF4-FFF2-40B4-BE49-F238E27FC236}">
                <a16:creationId xmlns:a16="http://schemas.microsoft.com/office/drawing/2014/main" id="{8723AEE7-0DDF-B6D0-0ED4-3420DBA2CAD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620000" y="288758"/>
            <a:ext cx="4103572" cy="63239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Afbeelding 4" descr="Afbeelding met geel, boom&#10;&#10;Door AI gegenereerde inhoud is mogelijk onjuist.">
            <a:extLst>
              <a:ext uri="{FF2B5EF4-FFF2-40B4-BE49-F238E27FC236}">
                <a16:creationId xmlns:a16="http://schemas.microsoft.com/office/drawing/2014/main" id="{E0A38F63-21AE-F8D7-CD78-E4BC37C8F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633" y="3450756"/>
            <a:ext cx="3865211" cy="1002092"/>
          </a:xfrm>
          <a:prstGeom prst="round2DiagRect">
            <a:avLst>
              <a:gd name="adj1" fmla="val 16667"/>
              <a:gd name="adj2" fmla="val 0"/>
            </a:avLst>
          </a:prstGeom>
          <a:ln w="57150" cap="sq">
            <a:solidFill>
              <a:schemeClr val="tx1">
                <a:lumMod val="75000"/>
                <a:lumOff val="2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3154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3F21-F022-3350-0139-1B8C9F265C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08ED1D-B540-298C-E158-BBB188B746B0}"/>
              </a:ext>
            </a:extLst>
          </p:cNvPr>
          <p:cNvSpPr>
            <a:spLocks noGrp="1"/>
          </p:cNvSpPr>
          <p:nvPr>
            <p:ph type="title"/>
          </p:nvPr>
        </p:nvSpPr>
        <p:spPr/>
        <p:txBody>
          <a:bodyPr>
            <a:normAutofit/>
          </a:bodyPr>
          <a:lstStyle/>
          <a:p>
            <a:r>
              <a:rPr lang="nl-NL" sz="4000" dirty="0"/>
              <a:t>Chanoeka</a:t>
            </a:r>
          </a:p>
        </p:txBody>
      </p:sp>
      <p:sp>
        <p:nvSpPr>
          <p:cNvPr id="4" name="Tijdelijke aanduiding voor tekst 3">
            <a:extLst>
              <a:ext uri="{FF2B5EF4-FFF2-40B4-BE49-F238E27FC236}">
                <a16:creationId xmlns:a16="http://schemas.microsoft.com/office/drawing/2014/main" id="{BFE6F335-4AC6-4233-CA11-487F2C893C3B}"/>
              </a:ext>
            </a:extLst>
          </p:cNvPr>
          <p:cNvSpPr>
            <a:spLocks noGrp="1"/>
          </p:cNvSpPr>
          <p:nvPr>
            <p:ph type="body" sz="half" idx="2"/>
          </p:nvPr>
        </p:nvSpPr>
        <p:spPr>
          <a:xfrm>
            <a:off x="839789" y="2057400"/>
            <a:ext cx="5256211" cy="4800600"/>
          </a:xfrm>
        </p:spPr>
        <p:txBody>
          <a:bodyPr>
            <a:normAutofit/>
          </a:bodyPr>
          <a:lstStyle/>
          <a:p>
            <a:r>
              <a:rPr lang="nl-NL" dirty="0"/>
              <a:t>Bij </a:t>
            </a:r>
            <a:r>
              <a:rPr lang="nl-NL" b="1" dirty="0">
                <a:solidFill>
                  <a:srgbClr val="FFC000"/>
                </a:solidFill>
                <a:latin typeface="Cavolini" panose="03000502040302020204" pitchFamily="66" charset="0"/>
                <a:cs typeface="Cavolini" panose="03000502040302020204" pitchFamily="66" charset="0"/>
              </a:rPr>
              <a:t>chanoeka</a:t>
            </a:r>
            <a:r>
              <a:rPr lang="nl-NL" dirty="0"/>
              <a:t> hoort de </a:t>
            </a:r>
            <a:r>
              <a:rPr lang="nl-NL" b="1" dirty="0">
                <a:solidFill>
                  <a:srgbClr val="FFC000"/>
                </a:solidFill>
                <a:latin typeface="Cavolini" panose="03000502040302020204" pitchFamily="66" charset="0"/>
                <a:cs typeface="Cavolini" panose="03000502040302020204" pitchFamily="66" charset="0"/>
              </a:rPr>
              <a:t>chanoek</a:t>
            </a:r>
            <a:r>
              <a:rPr lang="nl-NL" b="1" u="sng" dirty="0">
                <a:solidFill>
                  <a:srgbClr val="FFC000"/>
                </a:solidFill>
                <a:latin typeface="Cavolini" panose="03000502040302020204" pitchFamily="66" charset="0"/>
                <a:cs typeface="Cavolini" panose="03000502040302020204" pitchFamily="66" charset="0"/>
              </a:rPr>
              <a:t>i</a:t>
            </a:r>
            <a:r>
              <a:rPr lang="nl-NL" b="1" dirty="0">
                <a:solidFill>
                  <a:srgbClr val="FFC000"/>
                </a:solidFill>
                <a:latin typeface="Cavolini" panose="03000502040302020204" pitchFamily="66" charset="0"/>
                <a:cs typeface="Cavolini" panose="03000502040302020204" pitchFamily="66" charset="0"/>
              </a:rPr>
              <a:t>a</a:t>
            </a:r>
            <a:r>
              <a:rPr lang="nl-NL" dirty="0"/>
              <a:t> – een kandelaar met negen lichtjes, waarvan er één een apart plek heeft. Dat is “de dienaar”, die dient om de andere kaarsen aan te steken, elke avond één meer op de acht dagen van dit lichtfeest. </a:t>
            </a:r>
          </a:p>
          <a:p>
            <a:r>
              <a:rPr lang="nl-NL" dirty="0"/>
              <a:t>Er wordt gedacht aan de her-inwijding van de tempel door de Makkabeeën in 167 v.Chr. Daarbij gebeurde een wonder: een klein kruikje gaf genoeg heilige olie om acht dagen licht te hebben in de tempel.</a:t>
            </a:r>
          </a:p>
        </p:txBody>
      </p:sp>
      <p:pic>
        <p:nvPicPr>
          <p:cNvPr id="5" name="Afbeelding 4" descr="Afbeelding met metaal, muur, overdekt&#10;&#10;Door AI gegenereerde inhoud is mogelijk onjuist.">
            <a:extLst>
              <a:ext uri="{FF2B5EF4-FFF2-40B4-BE49-F238E27FC236}">
                <a16:creationId xmlns:a16="http://schemas.microsoft.com/office/drawing/2014/main" id="{540DD632-4B8A-7121-C6D6-386822092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800" y="2057400"/>
            <a:ext cx="5670549" cy="4536440"/>
          </a:xfrm>
          <a:prstGeom prst="rect">
            <a:avLst/>
          </a:prstGeom>
        </p:spPr>
      </p:pic>
    </p:spTree>
    <p:extLst>
      <p:ext uri="{BB962C8B-B14F-4D97-AF65-F5344CB8AC3E}">
        <p14:creationId xmlns:p14="http://schemas.microsoft.com/office/powerpoint/2010/main" val="155799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3C8ED78-AA38-5ECB-36C6-0AF9C27750C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17" name="Rectangle 1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tekst 3">
            <a:extLst>
              <a:ext uri="{FF2B5EF4-FFF2-40B4-BE49-F238E27FC236}">
                <a16:creationId xmlns:a16="http://schemas.microsoft.com/office/drawing/2014/main" id="{8F3DF8B5-DF7F-FC22-C2CD-49B57CAB2FEB}"/>
              </a:ext>
            </a:extLst>
          </p:cNvPr>
          <p:cNvSpPr>
            <a:spLocks noGrp="1"/>
          </p:cNvSpPr>
          <p:nvPr>
            <p:ph type="body" sz="half" idx="2"/>
          </p:nvPr>
        </p:nvSpPr>
        <p:spPr>
          <a:xfrm>
            <a:off x="654838" y="570271"/>
            <a:ext cx="4242351" cy="5804136"/>
          </a:xfrm>
          <a:solidFill>
            <a:schemeClr val="tx1">
              <a:alpha val="68000"/>
            </a:schemeClr>
          </a:solidFill>
          <a:effectLst>
            <a:softEdge rad="114300"/>
          </a:effectLst>
        </p:spPr>
        <p:txBody>
          <a:bodyPr lIns="270000" tIns="180000" rIns="90000">
            <a:normAutofit/>
          </a:bodyPr>
          <a:lstStyle/>
          <a:p>
            <a:pPr>
              <a:lnSpc>
                <a:spcPct val="100000"/>
              </a:lnSpc>
            </a:pPr>
            <a:r>
              <a:rPr lang="nl-NL" sz="4000" dirty="0"/>
              <a:t>Ester-rol en </a:t>
            </a:r>
            <a:br>
              <a:rPr lang="nl-NL" sz="4000" dirty="0"/>
            </a:br>
            <a:r>
              <a:rPr lang="nl-NL" sz="4000" dirty="0"/>
              <a:t>Haman-ratel</a:t>
            </a:r>
          </a:p>
          <a:p>
            <a:pPr>
              <a:lnSpc>
                <a:spcPct val="100000"/>
              </a:lnSpc>
            </a:pPr>
            <a:endParaRPr lang="nl-NL" sz="100" dirty="0"/>
          </a:p>
          <a:p>
            <a:r>
              <a:rPr lang="nl-NL" dirty="0"/>
              <a:t>Bij </a:t>
            </a:r>
            <a:r>
              <a:rPr lang="nl-NL" b="1" dirty="0">
                <a:solidFill>
                  <a:srgbClr val="FFC000"/>
                </a:solidFill>
                <a:latin typeface="Cavolini" panose="03000502040302020204" pitchFamily="66" charset="0"/>
                <a:cs typeface="Cavolini" panose="03000502040302020204" pitchFamily="66" charset="0"/>
              </a:rPr>
              <a:t>Poeriem</a:t>
            </a:r>
            <a:r>
              <a:rPr lang="nl-NL" dirty="0"/>
              <a:t>, het Lotenfeest, wordt het Bijbelboek Ester gelezen, liefst van een rol.</a:t>
            </a:r>
          </a:p>
          <a:p>
            <a:r>
              <a:rPr lang="nl-NL" dirty="0"/>
              <a:t>Tijdens de voorlezing wordt </a:t>
            </a:r>
            <a:br>
              <a:rPr lang="nl-NL" dirty="0"/>
            </a:br>
            <a:r>
              <a:rPr lang="nl-NL" dirty="0"/>
              <a:t>de naam Haman iedere keer gesmoord doordat iedereen veel lawaai maakt, bv. met een ratel.</a:t>
            </a:r>
          </a:p>
        </p:txBody>
      </p:sp>
    </p:spTree>
    <p:extLst>
      <p:ext uri="{BB962C8B-B14F-4D97-AF65-F5344CB8AC3E}">
        <p14:creationId xmlns:p14="http://schemas.microsoft.com/office/powerpoint/2010/main" val="67794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9404A84-235A-0211-13F1-1628FD91AE1E}"/>
              </a:ext>
            </a:extLst>
          </p:cNvPr>
          <p:cNvSpPr>
            <a:spLocks noGrp="1"/>
          </p:cNvSpPr>
          <p:nvPr>
            <p:ph type="title"/>
          </p:nvPr>
        </p:nvSpPr>
        <p:spPr>
          <a:xfrm>
            <a:off x="838262" y="325369"/>
            <a:ext cx="4170419" cy="1956841"/>
          </a:xfrm>
        </p:spPr>
        <p:txBody>
          <a:bodyPr vert="horz" lIns="91440" tIns="45720" rIns="91440" bIns="45720" rtlCol="0" anchor="ctr">
            <a:normAutofit/>
          </a:bodyPr>
          <a:lstStyle/>
          <a:p>
            <a:r>
              <a:rPr lang="nl-NL" sz="4000" noProof="0" dirty="0"/>
              <a:t>Bord voor</a:t>
            </a:r>
            <a:br>
              <a:rPr lang="nl-NL" sz="4000" noProof="0" dirty="0"/>
            </a:br>
            <a:r>
              <a:rPr lang="nl-NL" sz="4000" noProof="0" dirty="0"/>
              <a:t>Pesachmaal</a:t>
            </a:r>
          </a:p>
        </p:txBody>
      </p:sp>
      <p:pic>
        <p:nvPicPr>
          <p:cNvPr id="6" name="Afbeelding 5" descr="Afbeelding met bord, cirkel, Plat bord, keramiek&#10;&#10;Door AI gegenereerde inhoud is mogelijk onjuist.">
            <a:extLst>
              <a:ext uri="{FF2B5EF4-FFF2-40B4-BE49-F238E27FC236}">
                <a16:creationId xmlns:a16="http://schemas.microsoft.com/office/drawing/2014/main" id="{91A397CE-2D46-BD0D-9722-4074D03EDFE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jdelijke aanduiding voor tekst 3">
            <a:extLst>
              <a:ext uri="{FF2B5EF4-FFF2-40B4-BE49-F238E27FC236}">
                <a16:creationId xmlns:a16="http://schemas.microsoft.com/office/drawing/2014/main" id="{CD2F1268-6FCE-1E68-417A-A26CEC1BDD2A}"/>
              </a:ext>
            </a:extLst>
          </p:cNvPr>
          <p:cNvSpPr>
            <a:spLocks noGrp="1"/>
          </p:cNvSpPr>
          <p:nvPr>
            <p:ph type="body" sz="half" idx="2"/>
          </p:nvPr>
        </p:nvSpPr>
        <p:spPr>
          <a:xfrm>
            <a:off x="839788" y="2282210"/>
            <a:ext cx="4168893" cy="4575789"/>
          </a:xfrm>
        </p:spPr>
        <p:txBody>
          <a:bodyPr>
            <a:normAutofit/>
          </a:bodyPr>
          <a:lstStyle/>
          <a:p>
            <a:r>
              <a:rPr lang="nl-NL" dirty="0"/>
              <a:t>Op </a:t>
            </a:r>
            <a:r>
              <a:rPr lang="nl-NL" b="1" dirty="0">
                <a:solidFill>
                  <a:srgbClr val="FFC000"/>
                </a:solidFill>
                <a:latin typeface="Cavolini" panose="03000502040302020204" pitchFamily="66" charset="0"/>
                <a:cs typeface="Cavolini" panose="03000502040302020204" pitchFamily="66" charset="0"/>
              </a:rPr>
              <a:t>Pesach</a:t>
            </a:r>
            <a:r>
              <a:rPr lang="nl-NL" dirty="0"/>
              <a:t>, het Joodse Paasfeest, wordt de bevrijding uit Egypte gevierd. Het begin van het feest, dat acht dagen duurt, is meteen </a:t>
            </a:r>
            <a:br>
              <a:rPr lang="nl-NL" dirty="0"/>
            </a:br>
            <a:r>
              <a:rPr lang="nl-NL" dirty="0"/>
              <a:t>het belangrijkste: het Pesachmaal, waarbij een vaste orde (</a:t>
            </a:r>
            <a:r>
              <a:rPr lang="nl-NL" sz="1800" b="1" dirty="0" err="1">
                <a:solidFill>
                  <a:srgbClr val="FFC000"/>
                </a:solidFill>
                <a:latin typeface="Cavolini" panose="03000502040302020204" pitchFamily="66" charset="0"/>
                <a:cs typeface="Cavolini" panose="03000502040302020204" pitchFamily="66" charset="0"/>
              </a:rPr>
              <a:t>Seder</a:t>
            </a:r>
            <a:r>
              <a:rPr lang="nl-NL" sz="1800" b="1" dirty="0">
                <a:solidFill>
                  <a:srgbClr val="FFC000"/>
                </a:solidFill>
                <a:latin typeface="Cavolini" panose="03000502040302020204" pitchFamily="66" charset="0"/>
                <a:cs typeface="Cavolini" panose="03000502040302020204" pitchFamily="66" charset="0"/>
              </a:rPr>
              <a:t>*</a:t>
            </a:r>
            <a:r>
              <a:rPr lang="nl-NL" dirty="0"/>
              <a:t>) wordt gevolgd, en in elk geval de zes onderdelen van hiernaast aan de orde komen.</a:t>
            </a:r>
          </a:p>
          <a:p>
            <a:pPr>
              <a:lnSpc>
                <a:spcPct val="100000"/>
              </a:lnSpc>
            </a:pPr>
            <a:br>
              <a:rPr lang="nl-NL" b="1" dirty="0">
                <a:solidFill>
                  <a:srgbClr val="FFC000"/>
                </a:solidFill>
                <a:latin typeface="Cavolini" panose="03000502040302020204" pitchFamily="66" charset="0"/>
                <a:cs typeface="Cavolini" panose="03000502040302020204" pitchFamily="66" charset="0"/>
              </a:rPr>
            </a:br>
            <a:r>
              <a:rPr lang="nl-NL" b="1" dirty="0">
                <a:solidFill>
                  <a:srgbClr val="FFC000"/>
                </a:solidFill>
                <a:latin typeface="Cavolini" panose="03000502040302020204" pitchFamily="66" charset="0"/>
                <a:cs typeface="Cavolini" panose="03000502040302020204" pitchFamily="66" charset="0"/>
              </a:rPr>
              <a:t>*</a:t>
            </a:r>
            <a:r>
              <a:rPr lang="nl-NL" sz="1000" dirty="0">
                <a:solidFill>
                  <a:srgbClr val="FFC000"/>
                </a:solidFill>
                <a:latin typeface="Cavolini" panose="03000502040302020204" pitchFamily="66" charset="0"/>
                <a:cs typeface="Cavolini" panose="03000502040302020204" pitchFamily="66" charset="0"/>
              </a:rPr>
              <a:t> </a:t>
            </a:r>
            <a:r>
              <a:rPr lang="nl-NL" sz="1600" dirty="0"/>
              <a:t>daarom wordt de maaltijd ook wel </a:t>
            </a:r>
            <a:r>
              <a:rPr lang="nl-NL" sz="1600" dirty="0" err="1"/>
              <a:t>Sedermaaltijd</a:t>
            </a:r>
            <a:r>
              <a:rPr lang="nl-NL" sz="1600" dirty="0"/>
              <a:t> of gewoon </a:t>
            </a:r>
            <a:r>
              <a:rPr lang="nl-NL" sz="1600" b="1" dirty="0" err="1">
                <a:solidFill>
                  <a:srgbClr val="FFC000"/>
                </a:solidFill>
                <a:latin typeface="Cavolini" panose="03000502040302020204" pitchFamily="66" charset="0"/>
                <a:cs typeface="Cavolini" panose="03000502040302020204" pitchFamily="66" charset="0"/>
              </a:rPr>
              <a:t>Seder</a:t>
            </a:r>
            <a:r>
              <a:rPr lang="nl-NL" sz="1600" dirty="0"/>
              <a:t> genoemd</a:t>
            </a:r>
            <a:endParaRPr lang="nl-NL" dirty="0"/>
          </a:p>
        </p:txBody>
      </p:sp>
    </p:spTree>
    <p:extLst>
      <p:ext uri="{BB962C8B-B14F-4D97-AF65-F5344CB8AC3E}">
        <p14:creationId xmlns:p14="http://schemas.microsoft.com/office/powerpoint/2010/main" val="7336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FDF60D0-5C4B-88B3-AFC2-739C1CC5D543}"/>
              </a:ext>
            </a:extLst>
          </p:cNvPr>
          <p:cNvSpPr>
            <a:spLocks noGrp="1"/>
          </p:cNvSpPr>
          <p:nvPr>
            <p:ph type="title"/>
          </p:nvPr>
        </p:nvSpPr>
        <p:spPr>
          <a:xfrm>
            <a:off x="839788" y="325369"/>
            <a:ext cx="4168894" cy="1956841"/>
          </a:xfrm>
        </p:spPr>
        <p:txBody>
          <a:bodyPr vert="horz" lIns="91440" tIns="45720" rIns="91440" bIns="45720" rtlCol="0" anchor="ctr">
            <a:normAutofit/>
          </a:bodyPr>
          <a:lstStyle/>
          <a:p>
            <a:r>
              <a:rPr lang="en-US" sz="4000" dirty="0"/>
              <a:t>Hoes </a:t>
            </a:r>
            <a:r>
              <a:rPr lang="en-US" sz="4000" dirty="0" err="1"/>
              <a:t>voor</a:t>
            </a:r>
            <a:br>
              <a:rPr lang="en-US" sz="4000" dirty="0"/>
            </a:br>
            <a:r>
              <a:rPr lang="en-US" sz="4000" dirty="0" err="1"/>
              <a:t>Matses</a:t>
            </a:r>
            <a:endParaRPr lang="en-US" sz="4000" dirty="0"/>
          </a:p>
        </p:txBody>
      </p:sp>
      <p:pic>
        <p:nvPicPr>
          <p:cNvPr id="6" name="Afbeelding 5" descr="Afbeelding met borduursel, bord, overdekt&#10;&#10;Door AI gegenereerde inhoud is mogelijk onjuist.">
            <a:extLst>
              <a:ext uri="{FF2B5EF4-FFF2-40B4-BE49-F238E27FC236}">
                <a16:creationId xmlns:a16="http://schemas.microsoft.com/office/drawing/2014/main" id="{A16A2D2B-319E-4E74-749B-2BDF6E05608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jdelijke aanduiding voor tekst 3">
            <a:extLst>
              <a:ext uri="{FF2B5EF4-FFF2-40B4-BE49-F238E27FC236}">
                <a16:creationId xmlns:a16="http://schemas.microsoft.com/office/drawing/2014/main" id="{604C6887-6EA6-5245-A29F-BB550E697C1D}"/>
              </a:ext>
            </a:extLst>
          </p:cNvPr>
          <p:cNvSpPr>
            <a:spLocks noGrp="1"/>
          </p:cNvSpPr>
          <p:nvPr>
            <p:ph type="body" sz="half" idx="2"/>
          </p:nvPr>
        </p:nvSpPr>
        <p:spPr>
          <a:xfrm>
            <a:off x="839788" y="2282211"/>
            <a:ext cx="4251976" cy="4575790"/>
          </a:xfrm>
        </p:spPr>
        <p:txBody>
          <a:bodyPr>
            <a:normAutofit/>
          </a:bodyPr>
          <a:lstStyle/>
          <a:p>
            <a:r>
              <a:rPr lang="nl-NL" dirty="0"/>
              <a:t>Tijdens </a:t>
            </a:r>
            <a:r>
              <a:rPr lang="nl-NL" b="1" dirty="0">
                <a:solidFill>
                  <a:srgbClr val="FFC000"/>
                </a:solidFill>
                <a:latin typeface="Cavolini" panose="03000502040302020204" pitchFamily="66" charset="0"/>
                <a:cs typeface="Cavolini" panose="03000502040302020204" pitchFamily="66" charset="0"/>
              </a:rPr>
              <a:t>Pesach</a:t>
            </a:r>
            <a:r>
              <a:rPr lang="nl-NL" dirty="0"/>
              <a:t> is alle zuurdeeg (gist) uit de huizen gebannen. Het zijn de dagen van de ongezuurde broden, de </a:t>
            </a:r>
            <a:r>
              <a:rPr lang="nl-NL" b="1" dirty="0" err="1">
                <a:solidFill>
                  <a:srgbClr val="FFC000"/>
                </a:solidFill>
                <a:latin typeface="Cavolini" panose="03000502040302020204" pitchFamily="66" charset="0"/>
                <a:cs typeface="Cavolini" panose="03000502040302020204" pitchFamily="66" charset="0"/>
              </a:rPr>
              <a:t>matsot</a:t>
            </a:r>
            <a:r>
              <a:rPr lang="nl-NL" dirty="0"/>
              <a:t> of matses.</a:t>
            </a:r>
          </a:p>
          <a:p>
            <a:r>
              <a:rPr lang="nl-NL" dirty="0"/>
              <a:t>Tijdens het Pesachmaal spelen drie matses een bijzondere rol, en dan </a:t>
            </a:r>
            <a:r>
              <a:rPr lang="nl-NL" spc="-50" dirty="0"/>
              <a:t>vooral de middelste, die doormidden </a:t>
            </a:r>
            <a:r>
              <a:rPr lang="nl-NL" dirty="0"/>
              <a:t>gebroken wordt. Eén deel ervan, de </a:t>
            </a:r>
            <a:r>
              <a:rPr lang="nl-NL" b="1" dirty="0" err="1">
                <a:solidFill>
                  <a:srgbClr val="FFC000"/>
                </a:solidFill>
                <a:latin typeface="Cavolini" panose="03000502040302020204" pitchFamily="66" charset="0"/>
                <a:cs typeface="Cavolini" panose="03000502040302020204" pitchFamily="66" charset="0"/>
              </a:rPr>
              <a:t>afikoman</a:t>
            </a:r>
            <a:r>
              <a:rPr lang="nl-NL" dirty="0"/>
              <a:t>, wordt verborgen en moet door kinderen teruggevonden worden.</a:t>
            </a:r>
          </a:p>
        </p:txBody>
      </p:sp>
    </p:spTree>
    <p:extLst>
      <p:ext uri="{BB962C8B-B14F-4D97-AF65-F5344CB8AC3E}">
        <p14:creationId xmlns:p14="http://schemas.microsoft.com/office/powerpoint/2010/main" val="21981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5" descr="Afbeelding met blauw, overdekt, stof&#10;&#10;Door AI gegenereerde inhoud is mogelijk onjuist.">
            <a:extLst>
              <a:ext uri="{FF2B5EF4-FFF2-40B4-BE49-F238E27FC236}">
                <a16:creationId xmlns:a16="http://schemas.microsoft.com/office/drawing/2014/main" id="{81AFCA76-9A0A-0CD8-D369-27649C5B4CED}"/>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896780" y="1844175"/>
            <a:ext cx="1793300" cy="1416006"/>
          </a:xfrm>
          <a:prstGeom prst="rect">
            <a:avLst/>
          </a:prstGeom>
        </p:spPr>
      </p:pic>
      <p:pic>
        <p:nvPicPr>
          <p:cNvPr id="5" name="Afbeelding 4" descr="Afbeelding met vloer&#10;&#10;Door AI gegenereerde inhoud is mogelijk onjuist.">
            <a:extLst>
              <a:ext uri="{FF2B5EF4-FFF2-40B4-BE49-F238E27FC236}">
                <a16:creationId xmlns:a16="http://schemas.microsoft.com/office/drawing/2014/main" id="{24836852-EEE6-FF98-FC38-4A319BE841E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21019718">
            <a:off x="592464" y="3063349"/>
            <a:ext cx="1206236" cy="2010394"/>
          </a:xfrm>
          <a:prstGeom prst="rect">
            <a:avLst/>
          </a:prstGeom>
          <a:ln>
            <a:noFill/>
          </a:ln>
          <a:effectLst/>
        </p:spPr>
      </p:pic>
      <p:pic>
        <p:nvPicPr>
          <p:cNvPr id="6" name="Afbeelding 5" descr="Afbeelding met overdekt, keukenaccessoires, vloer, grijs&#10;&#10;Door AI gegenereerde inhoud is mogelijk onjuist.">
            <a:extLst>
              <a:ext uri="{FF2B5EF4-FFF2-40B4-BE49-F238E27FC236}">
                <a16:creationId xmlns:a16="http://schemas.microsoft.com/office/drawing/2014/main" id="{28090BA1-54CD-F2EC-1C6D-69B9E0D7014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37404" y="3374737"/>
            <a:ext cx="1416005"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Afbeelding 6" descr="Afbeelding met grond, kleding, kunst&#10;&#10;Door AI gegenereerde inhoud is mogelijk onjuist.">
            <a:extLst>
              <a:ext uri="{FF2B5EF4-FFF2-40B4-BE49-F238E27FC236}">
                <a16:creationId xmlns:a16="http://schemas.microsoft.com/office/drawing/2014/main" id="{719D5767-1823-3221-269F-4ABC1B71203D}"/>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255000" y="5254053"/>
            <a:ext cx="1511800"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Afbeelding 7" descr="Afbeelding met Modeaccessoire, bandje, gesp, overdekt&#10;&#10;Door AI gegenereerde inhoud is mogelijk onjuist.">
            <a:extLst>
              <a:ext uri="{FF2B5EF4-FFF2-40B4-BE49-F238E27FC236}">
                <a16:creationId xmlns:a16="http://schemas.microsoft.com/office/drawing/2014/main" id="{A6945519-964D-3D7B-F8F0-F77DCBD960F4}"/>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a:xfrm>
            <a:off x="2137404" y="5254053"/>
            <a:ext cx="1416005" cy="1416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Afbeelding 8" descr="Afbeelding met borduursel, handwerk, steek, textiel&#10;&#10;Door AI gegenereerde inhoud is mogelijk onjuist.">
            <a:extLst>
              <a:ext uri="{FF2B5EF4-FFF2-40B4-BE49-F238E27FC236}">
                <a16:creationId xmlns:a16="http://schemas.microsoft.com/office/drawing/2014/main" id="{1D90CA99-11A6-6630-BA26-401BBA335036}"/>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4490844" y="140502"/>
            <a:ext cx="2150489" cy="16222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Afbeelding 9">
            <a:extLst>
              <a:ext uri="{FF2B5EF4-FFF2-40B4-BE49-F238E27FC236}">
                <a16:creationId xmlns:a16="http://schemas.microsoft.com/office/drawing/2014/main" id="{48C41777-E831-E2E5-CA22-E59DA5BD6025}"/>
              </a:ext>
            </a:extLst>
          </p:cNvPr>
          <p:cNvPicPr>
            <a:picLocks noChangeAspect="1"/>
          </p:cNvPicPr>
          <p:nvPr/>
        </p:nvPicPr>
        <p:blipFill>
          <a:blip r:embed="rId8" cstate="screen">
            <a:extLst>
              <a:ext uri="{28A0092B-C50C-407E-A947-70E740481C1C}">
                <a14:useLocalDpi xmlns:a14="http://schemas.microsoft.com/office/drawing/2010/main" val="0"/>
              </a:ext>
            </a:extLst>
          </a:blip>
          <a:stretch/>
        </p:blipFill>
        <p:spPr>
          <a:xfrm>
            <a:off x="4490842" y="2207023"/>
            <a:ext cx="2150489" cy="2583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Afbeelding 10" descr="Afbeelding met Stillevenfotografie, overdekt, trofee, koper&#10;&#10;Door AI gegenereerde inhoud is mogelijk onjuist.">
            <a:extLst>
              <a:ext uri="{FF2B5EF4-FFF2-40B4-BE49-F238E27FC236}">
                <a16:creationId xmlns:a16="http://schemas.microsoft.com/office/drawing/2014/main" id="{CA3DB727-DB4C-4093-3F79-660ED2858574}"/>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4490843" y="5235059"/>
            <a:ext cx="2150489" cy="1433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Afbeelding 11" descr="Afbeelding met schoeisel, vloer, overdekt, laars&#10;&#10;Door AI gegenereerde inhoud is mogelijk onjuist.">
            <a:extLst>
              <a:ext uri="{FF2B5EF4-FFF2-40B4-BE49-F238E27FC236}">
                <a16:creationId xmlns:a16="http://schemas.microsoft.com/office/drawing/2014/main" id="{58D3896B-9541-9630-E936-0328CD3C09A4}"/>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7578764" y="1110438"/>
            <a:ext cx="1745424" cy="1309068"/>
          </a:xfrm>
          <a:prstGeom prst="roundRect">
            <a:avLst>
              <a:gd name="adj" fmla="val 8594"/>
            </a:avLst>
          </a:prstGeom>
          <a:solidFill>
            <a:srgbClr val="FFFFFF">
              <a:shade val="85000"/>
            </a:srgbClr>
          </a:solidFill>
          <a:ln>
            <a:noFill/>
          </a:ln>
          <a:effectLst/>
        </p:spPr>
      </p:pic>
      <p:pic>
        <p:nvPicPr>
          <p:cNvPr id="13" name="Afbeelding 12" descr="Afbeelding met tekst, voedsel, Blik, overdekt&#10;&#10;Door AI gegenereerde inhoud is mogelijk onjuist.">
            <a:extLst>
              <a:ext uri="{FF2B5EF4-FFF2-40B4-BE49-F238E27FC236}">
                <a16:creationId xmlns:a16="http://schemas.microsoft.com/office/drawing/2014/main" id="{C2752469-1D71-69FD-8E65-52359ED62981}"/>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9568056" y="480173"/>
            <a:ext cx="975004" cy="975004"/>
          </a:xfrm>
          <a:prstGeom prst="roundRect">
            <a:avLst>
              <a:gd name="adj" fmla="val 11111"/>
            </a:avLst>
          </a:prstGeom>
          <a:ln w="28575"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0" h="0" prst="hardEdge"/>
            <a:extrusionClr>
              <a:srgbClr val="FFFFFF"/>
            </a:extrusionClr>
          </a:sp3d>
        </p:spPr>
      </p:pic>
      <p:pic>
        <p:nvPicPr>
          <p:cNvPr id="14" name="Afbeelding 13" descr="Afbeelding met Stillevenfotografie, koper, metaal, overdekt&#10;&#10;Door AI gegenereerde inhoud is mogelijk onjuist.">
            <a:extLst>
              <a:ext uri="{FF2B5EF4-FFF2-40B4-BE49-F238E27FC236}">
                <a16:creationId xmlns:a16="http://schemas.microsoft.com/office/drawing/2014/main" id="{F6A02A58-C7BB-DA07-BFB8-6BB25710DA58}"/>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a:fillRect/>
          </a:stretch>
        </p:blipFill>
        <p:spPr>
          <a:xfrm>
            <a:off x="10786350" y="1110437"/>
            <a:ext cx="934824" cy="14406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Afbeelding 14" descr="Afbeelding met borduursel, bord, overdekt&#10;&#10;Door AI gegenereerde inhoud is mogelijk onjuist.">
            <a:extLst>
              <a:ext uri="{FF2B5EF4-FFF2-40B4-BE49-F238E27FC236}">
                <a16:creationId xmlns:a16="http://schemas.microsoft.com/office/drawing/2014/main" id="{CE2DF318-744D-863C-4616-6E2618752EE6}"/>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9724868" y="4706041"/>
            <a:ext cx="1954631" cy="1954631"/>
          </a:xfrm>
          <a:prstGeom prst="roundRect">
            <a:avLst>
              <a:gd name="adj" fmla="val 8594"/>
            </a:avLst>
          </a:prstGeom>
          <a:solidFill>
            <a:srgbClr val="FFFFFF">
              <a:shade val="85000"/>
            </a:srgbClr>
          </a:solidFill>
          <a:ln>
            <a:noFill/>
          </a:ln>
          <a:effectLst/>
        </p:spPr>
      </p:pic>
      <p:pic>
        <p:nvPicPr>
          <p:cNvPr id="16" name="Afbeelding 15" descr="Afbeelding met bord, cirkel, Plat bord, keramiek&#10;&#10;Door AI gegenereerde inhoud is mogelijk onjuist.">
            <a:extLst>
              <a:ext uri="{FF2B5EF4-FFF2-40B4-BE49-F238E27FC236}">
                <a16:creationId xmlns:a16="http://schemas.microsoft.com/office/drawing/2014/main" id="{25D57608-6311-EF1A-808C-6E4334A339CA}"/>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78764" y="4706040"/>
            <a:ext cx="1954631" cy="1954631"/>
          </a:xfrm>
          <a:prstGeom prst="roundRect">
            <a:avLst>
              <a:gd name="adj" fmla="val 8594"/>
            </a:avLst>
          </a:prstGeom>
          <a:solidFill>
            <a:srgbClr val="FFFFFF">
              <a:shade val="85000"/>
            </a:srgbClr>
          </a:solidFill>
          <a:ln>
            <a:noFill/>
          </a:ln>
          <a:effectLst/>
        </p:spPr>
      </p:pic>
      <p:pic>
        <p:nvPicPr>
          <p:cNvPr id="17" name="Afbeelding 16" descr="Afbeelding met metaal, muur, overdekt&#10;&#10;Door AI gegenereerde inhoud is mogelijk onjuist.">
            <a:extLst>
              <a:ext uri="{FF2B5EF4-FFF2-40B4-BE49-F238E27FC236}">
                <a16:creationId xmlns:a16="http://schemas.microsoft.com/office/drawing/2014/main" id="{1607F1A1-F644-3E79-384D-785B683073E2}"/>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7578764" y="2923227"/>
            <a:ext cx="1598865" cy="1279092"/>
          </a:xfrm>
          <a:prstGeom prst="roundRect">
            <a:avLst>
              <a:gd name="adj" fmla="val 8594"/>
            </a:avLst>
          </a:prstGeom>
          <a:solidFill>
            <a:srgbClr val="FFFFFF">
              <a:shade val="85000"/>
            </a:srgbClr>
          </a:solidFill>
          <a:ln>
            <a:noFill/>
          </a:ln>
          <a:effectLst/>
        </p:spPr>
      </p:pic>
      <p:pic>
        <p:nvPicPr>
          <p:cNvPr id="18" name="Afbeelding 17">
            <a:extLst>
              <a:ext uri="{FF2B5EF4-FFF2-40B4-BE49-F238E27FC236}">
                <a16:creationId xmlns:a16="http://schemas.microsoft.com/office/drawing/2014/main" id="{509A3102-E91A-1B5D-A9DA-C2631A227838}"/>
              </a:ext>
            </a:extLst>
          </p:cNvPr>
          <p:cNvPicPr>
            <a:picLocks noChangeAspect="1"/>
          </p:cNvPicPr>
          <p:nvPr/>
        </p:nvPicPr>
        <p:blipFill>
          <a:blip r:embed="rId16" cstate="screen">
            <a:extLst>
              <a:ext uri="{28A0092B-C50C-407E-A947-70E740481C1C}">
                <a14:useLocalDpi xmlns:a14="http://schemas.microsoft.com/office/drawing/2010/main" val="0"/>
              </a:ext>
            </a:extLst>
          </a:blip>
          <a:srcRect/>
          <a:stretch>
            <a:fillRect/>
          </a:stretch>
        </p:blipFill>
        <p:spPr>
          <a:xfrm>
            <a:off x="9406090" y="2923227"/>
            <a:ext cx="2273941" cy="1279092"/>
          </a:xfrm>
          <a:prstGeom prst="roundRect">
            <a:avLst>
              <a:gd name="adj" fmla="val 8594"/>
            </a:avLst>
          </a:prstGeom>
          <a:solidFill>
            <a:srgbClr val="FFFFFF">
              <a:shade val="85000"/>
            </a:srgbClr>
          </a:solidFill>
          <a:ln>
            <a:noFill/>
          </a:ln>
          <a:effectLst/>
        </p:spPr>
      </p:pic>
      <p:sp>
        <p:nvSpPr>
          <p:cNvPr id="19" name="Titel 1">
            <a:extLst>
              <a:ext uri="{FF2B5EF4-FFF2-40B4-BE49-F238E27FC236}">
                <a16:creationId xmlns:a16="http://schemas.microsoft.com/office/drawing/2014/main" id="{4845EAB7-B646-651E-604A-11CFEEA7AFB5}"/>
              </a:ext>
            </a:extLst>
          </p:cNvPr>
          <p:cNvSpPr txBox="1">
            <a:spLocks/>
          </p:cNvSpPr>
          <p:nvPr/>
        </p:nvSpPr>
        <p:spPr>
          <a:xfrm>
            <a:off x="678060" y="396040"/>
            <a:ext cx="3064871" cy="162220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bg1">
                    <a:lumMod val="85000"/>
                  </a:schemeClr>
                </a:solidFill>
                <a:latin typeface="+mj-lt"/>
                <a:ea typeface="+mj-ea"/>
                <a:cs typeface="+mj-cs"/>
              </a:defRPr>
            </a:lvl1pPr>
          </a:lstStyle>
          <a:p>
            <a:pPr>
              <a:lnSpc>
                <a:spcPct val="120000"/>
              </a:lnSpc>
            </a:pPr>
            <a:r>
              <a:rPr lang="nl-NL" sz="3200" dirty="0">
                <a:latin typeface="Maiandra GD" panose="020E0502030308020204" pitchFamily="34" charset="0"/>
              </a:rPr>
              <a:t>Bedankt voor </a:t>
            </a:r>
          </a:p>
          <a:p>
            <a:pPr>
              <a:lnSpc>
                <a:spcPct val="120000"/>
              </a:lnSpc>
            </a:pPr>
            <a:r>
              <a:rPr lang="nl-NL" sz="3200" dirty="0">
                <a:latin typeface="Maiandra GD" panose="020E0502030308020204" pitchFamily="34" charset="0"/>
              </a:rPr>
              <a:t>uw aandacht!</a:t>
            </a:r>
          </a:p>
        </p:txBody>
      </p:sp>
    </p:spTree>
    <p:extLst>
      <p:ext uri="{BB962C8B-B14F-4D97-AF65-F5344CB8AC3E}">
        <p14:creationId xmlns:p14="http://schemas.microsoft.com/office/powerpoint/2010/main" val="3578813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7396</TotalTime>
  <Words>2242</Words>
  <Application>Microsoft Office PowerPoint</Application>
  <PresentationFormat>Breedbeeld</PresentationFormat>
  <Paragraphs>184</Paragraphs>
  <Slides>21</Slides>
  <Notes>20</Notes>
  <HiddenSlides>0</HiddenSlides>
  <MMClips>4</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21</vt:i4>
      </vt:variant>
    </vt:vector>
  </HeadingPairs>
  <TitlesOfParts>
    <vt:vector size="28" baseType="lpstr">
      <vt:lpstr>Cavolini</vt:lpstr>
      <vt:lpstr>Maiandra GD</vt:lpstr>
      <vt:lpstr>Aptos Display</vt:lpstr>
      <vt:lpstr>Arial</vt:lpstr>
      <vt:lpstr>David</vt:lpstr>
      <vt:lpstr>Aptos</vt:lpstr>
      <vt:lpstr>Kantoorthema</vt:lpstr>
      <vt:lpstr>Joodse dingen</vt:lpstr>
      <vt:lpstr>Joodse dingen</vt:lpstr>
      <vt:lpstr>Joodse dingen</vt:lpstr>
      <vt:lpstr>Keppel</vt:lpstr>
      <vt:lpstr>Kan met twee oren</vt:lpstr>
      <vt:lpstr>Mezoeza</vt:lpstr>
      <vt:lpstr>Gebedsmantel</vt:lpstr>
      <vt:lpstr>Gebedsriemen</vt:lpstr>
      <vt:lpstr>Joodse dingen</vt:lpstr>
      <vt:lpstr>Sjabbat</vt:lpstr>
      <vt:lpstr>Havdala</vt:lpstr>
      <vt:lpstr>Thora</vt:lpstr>
      <vt:lpstr>Joodse dingen</vt:lpstr>
      <vt:lpstr>PowerPoint-presentatie</vt:lpstr>
      <vt:lpstr>Kaars voor Grote Verzoendag</vt:lpstr>
      <vt:lpstr>Etrog doos</vt:lpstr>
      <vt:lpstr>Chanoeka</vt:lpstr>
      <vt:lpstr>PowerPoint-presentatie</vt:lpstr>
      <vt:lpstr>Bord voor Pesachmaal</vt:lpstr>
      <vt:lpstr>Hoes voor Matses</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Aart Brons</dc:creator>
  <cp:lastModifiedBy>Aart Brons</cp:lastModifiedBy>
  <cp:revision>10</cp:revision>
  <cp:lastPrinted>2025-08-02T12:46:54Z</cp:lastPrinted>
  <dcterms:created xsi:type="dcterms:W3CDTF">2025-07-26T07:06:45Z</dcterms:created>
  <dcterms:modified xsi:type="dcterms:W3CDTF">2025-08-25T14:51:02Z</dcterms:modified>
</cp:coreProperties>
</file>